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m4a" ContentType="audi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5" r:id="rId28"/>
    <p:sldId id="286" r:id="rId29"/>
    <p:sldId id="287" r:id="rId30"/>
    <p:sldId id="288" r:id="rId31"/>
    <p:sldId id="289" r:id="rId32"/>
    <p:sldId id="290" r:id="rId33"/>
    <p:sldId id="291" r:id="rId34"/>
    <p:sldId id="292" r:id="rId35"/>
    <p:sldId id="293" r:id="rId36"/>
    <p:sldId id="294" r:id="rId3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CFD7E7"/>
          </a:solidFill>
        </a:fill>
      </a:tcStyle>
    </a:firstCol>
    <a:lastRow>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254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E8ECF4"/>
          </a:solidFill>
        </a:fill>
      </a:tcStyle>
    </a:lastRow>
    <a:firstRow>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E8ECF4"/>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4" d="100"/>
          <a:sy n="104" d="100"/>
        </p:scale>
        <p:origin x="-13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6.png>
</file>

<file path=ppt/media/image7.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5" name="Shape 95"/>
          <p:cNvSpPr>
            <a:spLocks noGrp="1" noRot="1" noChangeAspect="1"/>
          </p:cNvSpPr>
          <p:nvPr>
            <p:ph type="sldImg"/>
          </p:nvPr>
        </p:nvSpPr>
        <p:spPr>
          <a:xfrm>
            <a:off x="1143000" y="685800"/>
            <a:ext cx="4572000" cy="3429000"/>
          </a:xfrm>
          <a:prstGeom prst="rect">
            <a:avLst/>
          </a:prstGeom>
        </p:spPr>
        <p:txBody>
          <a:bodyPr/>
          <a:lstStyle/>
          <a:p>
            <a:endParaRPr/>
          </a:p>
        </p:txBody>
      </p:sp>
      <p:sp>
        <p:nvSpPr>
          <p:cNvPr id="96" name="Shape 9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77478982"/>
      </p:ext>
    </p:extLst>
  </p:cSld>
  <p:clrMap bg1="lt1" tx1="dk1" bg2="lt2" tx2="dk2" accent1="accent1" accent2="accent2" accent3="accent3" accent4="accent4" accent5="accent5" accent6="accent6" hlink="hlink" folHlink="folHlink"/>
  <p:notesStyle>
    <a:lvl1pPr defTabSz="457200" latinLnBrk="0">
      <a:spcBef>
        <a:spcPts val="400"/>
      </a:spcBef>
      <a:defRPr sz="1200">
        <a:latin typeface="+mj-lt"/>
        <a:ea typeface="+mj-ea"/>
        <a:cs typeface="+mj-cs"/>
        <a:sym typeface="Calibri"/>
      </a:defRPr>
    </a:lvl1pPr>
    <a:lvl2pPr indent="228600" defTabSz="457200" latinLnBrk="0">
      <a:spcBef>
        <a:spcPts val="400"/>
      </a:spcBef>
      <a:defRPr sz="1200">
        <a:latin typeface="+mj-lt"/>
        <a:ea typeface="+mj-ea"/>
        <a:cs typeface="+mj-cs"/>
        <a:sym typeface="Calibri"/>
      </a:defRPr>
    </a:lvl2pPr>
    <a:lvl3pPr indent="457200" defTabSz="457200" latinLnBrk="0">
      <a:spcBef>
        <a:spcPts val="400"/>
      </a:spcBef>
      <a:defRPr sz="1200">
        <a:latin typeface="+mj-lt"/>
        <a:ea typeface="+mj-ea"/>
        <a:cs typeface="+mj-cs"/>
        <a:sym typeface="Calibri"/>
      </a:defRPr>
    </a:lvl3pPr>
    <a:lvl4pPr indent="685800" defTabSz="457200" latinLnBrk="0">
      <a:spcBef>
        <a:spcPts val="400"/>
      </a:spcBef>
      <a:defRPr sz="1200">
        <a:latin typeface="+mj-lt"/>
        <a:ea typeface="+mj-ea"/>
        <a:cs typeface="+mj-cs"/>
        <a:sym typeface="Calibri"/>
      </a:defRPr>
    </a:lvl4pPr>
    <a:lvl5pPr indent="914400" defTabSz="457200" latinLnBrk="0">
      <a:spcBef>
        <a:spcPts val="400"/>
      </a:spcBef>
      <a:defRPr sz="1200">
        <a:latin typeface="+mj-lt"/>
        <a:ea typeface="+mj-ea"/>
        <a:cs typeface="+mj-cs"/>
        <a:sym typeface="Calibri"/>
      </a:defRPr>
    </a:lvl5pPr>
    <a:lvl6pPr indent="1143000" defTabSz="457200" latinLnBrk="0">
      <a:spcBef>
        <a:spcPts val="400"/>
      </a:spcBef>
      <a:defRPr sz="1200">
        <a:latin typeface="+mj-lt"/>
        <a:ea typeface="+mj-ea"/>
        <a:cs typeface="+mj-cs"/>
        <a:sym typeface="Calibri"/>
      </a:defRPr>
    </a:lvl6pPr>
    <a:lvl7pPr indent="1371600" defTabSz="457200" latinLnBrk="0">
      <a:spcBef>
        <a:spcPts val="400"/>
      </a:spcBef>
      <a:defRPr sz="1200">
        <a:latin typeface="+mj-lt"/>
        <a:ea typeface="+mj-ea"/>
        <a:cs typeface="+mj-cs"/>
        <a:sym typeface="Calibri"/>
      </a:defRPr>
    </a:lvl7pPr>
    <a:lvl8pPr indent="1600200" defTabSz="457200" latinLnBrk="0">
      <a:spcBef>
        <a:spcPts val="400"/>
      </a:spcBef>
      <a:defRPr sz="1200">
        <a:latin typeface="+mj-lt"/>
        <a:ea typeface="+mj-ea"/>
        <a:cs typeface="+mj-cs"/>
        <a:sym typeface="Calibri"/>
      </a:defRPr>
    </a:lvl8pPr>
    <a:lvl9pPr indent="1828800" defTabSz="457200" latinLnBrk="0">
      <a:spcBef>
        <a:spcPts val="400"/>
      </a:spcBef>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3"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4"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2"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5"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3"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4"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2"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3"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1"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2"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atin typeface="+mn-lt"/>
                <a:ea typeface="+mn-ea"/>
                <a:cs typeface="+mn-cs"/>
                <a:sym typeface="Helvetica"/>
              </a:defRPr>
            </a:lvl1pPr>
            <a:lvl2pPr>
              <a:spcBef>
                <a:spcPts val="500"/>
              </a:spcBef>
              <a:buFontTx/>
              <a:defRPr sz="2400" b="1">
                <a:latin typeface="+mn-lt"/>
                <a:ea typeface="+mn-ea"/>
                <a:cs typeface="+mn-cs"/>
                <a:sym typeface="Helvetica"/>
              </a:defRPr>
            </a:lvl2pPr>
            <a:lvl3pPr marL="0" indent="914400">
              <a:spcBef>
                <a:spcPts val="500"/>
              </a:spcBef>
              <a:buSzTx/>
              <a:buFontTx/>
              <a:buNone/>
              <a:defRPr sz="2400" b="1">
                <a:latin typeface="+mn-lt"/>
                <a:ea typeface="+mn-ea"/>
                <a:cs typeface="+mn-cs"/>
                <a:sym typeface="Helvetica"/>
              </a:defRPr>
            </a:lvl3pPr>
            <a:lvl4pPr marL="0" indent="1371600">
              <a:spcBef>
                <a:spcPts val="500"/>
              </a:spcBef>
              <a:buSzTx/>
              <a:buFontTx/>
              <a:buNone/>
              <a:defRPr sz="2400" b="1">
                <a:latin typeface="+mn-lt"/>
                <a:ea typeface="+mn-ea"/>
                <a:cs typeface="+mn-cs"/>
                <a:sym typeface="Helvetica"/>
              </a:defRPr>
            </a:lvl4pPr>
            <a:lvl5pPr marL="0" indent="1828800">
              <a:spcBef>
                <a:spcPts val="500"/>
              </a:spcBef>
              <a:buSzTx/>
              <a:buFontTx/>
              <a:buNone/>
              <a:defRPr sz="2400" b="1">
                <a:latin typeface="+mn-lt"/>
                <a:ea typeface="+mn-ea"/>
                <a:cs typeface="+mn-cs"/>
                <a:sym typeface="Helvetica"/>
              </a:defRPr>
            </a:lvl5pPr>
          </a:lstStyle>
          <a:p>
            <a:r>
              <a:t>正文级别 1</a:t>
            </a:r>
          </a:p>
          <a:p>
            <a:pPr lvl="1"/>
            <a:r>
              <a:t>正文级别 2</a:t>
            </a:r>
          </a:p>
          <a:p>
            <a:pPr lvl="2"/>
            <a:r>
              <a:t>正文级别 3</a:t>
            </a:r>
          </a:p>
          <a:p>
            <a:pPr lvl="3"/>
            <a:r>
              <a:t>正文级别 4</a:t>
            </a:r>
          </a:p>
          <a:p>
            <a:pPr lvl="4"/>
            <a:r>
              <a:t>正文级别 5</a:t>
            </a:r>
          </a:p>
        </p:txBody>
      </p:sp>
      <p:sp>
        <p:nvSpPr>
          <p:cNvPr id="53"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latin typeface="+mn-lt"/>
                <a:ea typeface="+mn-ea"/>
                <a:cs typeface="+mn-cs"/>
                <a:sym typeface="Helvetica"/>
              </a:defRPr>
            </a:pPr>
            <a:endParaRPr/>
          </a:p>
        </p:txBody>
      </p:sp>
      <p:sp>
        <p:nvSpPr>
          <p:cNvPr id="5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1"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6"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7"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78"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7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6"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7"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88"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8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emf"/><Relationship Id="rId5"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5"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8.emf"/><Relationship Id="rId1" Type="http://schemas.microsoft.com/office/2007/relationships/media" Target="../media/media19.m4a"/><Relationship Id="rId2" Type="http://schemas.openxmlformats.org/officeDocument/2006/relationships/audio" Target="../media/media19.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5.m4a"/><Relationship Id="rId2" Type="http://schemas.openxmlformats.org/officeDocument/2006/relationships/audio" Target="../media/media25.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7.m4a"/><Relationship Id="rId2" Type="http://schemas.openxmlformats.org/officeDocument/2006/relationships/audio" Target="../media/media27.m4a"/></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2"/>
          <p:cNvSpPr txBox="1">
            <a:spLocks noGrp="1"/>
          </p:cNvSpPr>
          <p:nvPr>
            <p:ph type="title"/>
          </p:nvPr>
        </p:nvSpPr>
        <p:spPr>
          <a:xfrm>
            <a:off x="457199" y="274638"/>
            <a:ext cx="7293234" cy="1143001"/>
          </a:xfrm>
          <a:prstGeom prst="rect">
            <a:avLst/>
          </a:prstGeom>
        </p:spPr>
        <p:txBody>
          <a:bodyPr/>
          <a:lstStyle/>
          <a:p>
            <a:r>
              <a:t>Stories  and Scenarios</a:t>
            </a:r>
          </a:p>
        </p:txBody>
      </p:sp>
      <p:sp>
        <p:nvSpPr>
          <p:cNvPr id="99"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Scenarios</a:t>
            </a:r>
            <a:r>
              <a:rPr>
                <a:solidFill>
                  <a:srgbClr val="46424D"/>
                </a:solidFill>
              </a:rPr>
              <a:t> are real-life examples of how a system can be used.</a:t>
            </a:r>
          </a:p>
          <a:p>
            <a:r>
              <a:t>They should </a:t>
            </a:r>
            <a:r>
              <a:rPr>
                <a:solidFill>
                  <a:srgbClr val="FF0000"/>
                </a:solidFill>
              </a:rPr>
              <a:t>include</a:t>
            </a:r>
          </a:p>
          <a:p>
            <a:pPr marL="742950" lvl="1" indent="-285750">
              <a:spcBef>
                <a:spcPts val="300"/>
              </a:spcBef>
              <a:defRPr sz="2000"/>
            </a:pPr>
            <a:r>
              <a:t>A description of the starting situation;</a:t>
            </a:r>
          </a:p>
          <a:p>
            <a:pPr marL="742950" lvl="1" indent="-285750">
              <a:spcBef>
                <a:spcPts val="300"/>
              </a:spcBef>
              <a:defRPr sz="2000"/>
            </a:pPr>
            <a:r>
              <a:t>A description of the normal flow of events;</a:t>
            </a:r>
          </a:p>
          <a:p>
            <a:pPr marL="742950" lvl="1" indent="-285750">
              <a:spcBef>
                <a:spcPts val="300"/>
              </a:spcBef>
              <a:defRPr sz="2000"/>
            </a:pPr>
            <a:r>
              <a:t>A description of what can go wrong;</a:t>
            </a:r>
          </a:p>
          <a:p>
            <a:pPr marL="742950" lvl="1" indent="-285750">
              <a:spcBef>
                <a:spcPts val="300"/>
              </a:spcBef>
              <a:defRPr sz="2000"/>
            </a:pPr>
            <a:r>
              <a:t>Information about other concurrent activities;</a:t>
            </a:r>
          </a:p>
          <a:p>
            <a:pPr marL="742950" lvl="1" indent="-285750">
              <a:spcBef>
                <a:spcPts val="300"/>
              </a:spcBef>
              <a:defRPr sz="2000"/>
            </a:pPr>
            <a:r>
              <a:t>A description of the state when the scenario finishes.</a:t>
            </a:r>
          </a:p>
        </p:txBody>
      </p:sp>
      <p:pic>
        <p:nvPicPr>
          <p:cNvPr id="1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18548" y="472336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50" name="Title 1"/>
          <p:cNvSpPr txBox="1">
            <a:spLocks noGrp="1"/>
          </p:cNvSpPr>
          <p:nvPr>
            <p:ph type="title"/>
          </p:nvPr>
        </p:nvSpPr>
        <p:spPr>
          <a:xfrm>
            <a:off x="457199" y="274638"/>
            <a:ext cx="7293234" cy="1143001"/>
          </a:xfrm>
          <a:prstGeom prst="rect">
            <a:avLst/>
          </a:prstGeom>
        </p:spPr>
        <p:txBody>
          <a:bodyPr/>
          <a:lstStyle/>
          <a:p>
            <a:r>
              <a:t>Structured specifications</a:t>
            </a:r>
          </a:p>
        </p:txBody>
      </p:sp>
      <p:sp>
        <p:nvSpPr>
          <p:cNvPr id="151" name="Content Placeholder 2"/>
          <p:cNvSpPr txBox="1">
            <a:spLocks noGrp="1"/>
          </p:cNvSpPr>
          <p:nvPr>
            <p:ph type="body" idx="1"/>
          </p:nvPr>
        </p:nvSpPr>
        <p:spPr>
          <a:xfrm>
            <a:off x="457200" y="1600200"/>
            <a:ext cx="8229600" cy="4525963"/>
          </a:xfrm>
          <a:prstGeom prst="rect">
            <a:avLst/>
          </a:prstGeom>
        </p:spPr>
        <p:txBody>
          <a:bodyPr/>
          <a:lstStyle/>
          <a:p>
            <a:r>
              <a:t>An approach to writing requirements where the freedom of the requirements writer is limited and requirements are written in a standard way.</a:t>
            </a:r>
          </a:p>
          <a:p>
            <a:r>
              <a:t>This works well for some types of requirements e.g. requirements for embedded control system but is sometimes too rigid for writing business system requirements.</a:t>
            </a:r>
          </a:p>
        </p:txBody>
      </p:sp>
      <p:sp>
        <p:nvSpPr>
          <p:cNvPr id="15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5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55185" y="486989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Rectangle 2"/>
          <p:cNvSpPr txBox="1">
            <a:spLocks noGrp="1"/>
          </p:cNvSpPr>
          <p:nvPr>
            <p:ph type="title"/>
          </p:nvPr>
        </p:nvSpPr>
        <p:spPr>
          <a:xfrm>
            <a:off x="457199" y="274638"/>
            <a:ext cx="7293234" cy="1143001"/>
          </a:xfrm>
          <a:prstGeom prst="rect">
            <a:avLst/>
          </a:prstGeom>
        </p:spPr>
        <p:txBody>
          <a:bodyPr lIns="44450" tIns="44450" rIns="44450" bIns="44450"/>
          <a:lstStyle/>
          <a:p>
            <a:r>
              <a:t>Form-based specifications</a:t>
            </a:r>
          </a:p>
        </p:txBody>
      </p:sp>
      <p:sp>
        <p:nvSpPr>
          <p:cNvPr id="156" name="Rectangle 3"/>
          <p:cNvSpPr txBox="1">
            <a:spLocks noGrp="1"/>
          </p:cNvSpPr>
          <p:nvPr>
            <p:ph type="body" idx="1"/>
          </p:nvPr>
        </p:nvSpPr>
        <p:spPr>
          <a:xfrm>
            <a:off x="457200" y="1600200"/>
            <a:ext cx="8229600" cy="4525963"/>
          </a:xfrm>
          <a:prstGeom prst="rect">
            <a:avLst/>
          </a:prstGeom>
        </p:spPr>
        <p:txBody>
          <a:bodyPr lIns="44450" tIns="44450" rIns="44450" bIns="44450"/>
          <a:lstStyle/>
          <a:p>
            <a:r>
              <a:t>Definition of the function or entity.</a:t>
            </a:r>
          </a:p>
          <a:p>
            <a:r>
              <a:t>Description of inputs and where they come from.</a:t>
            </a:r>
          </a:p>
          <a:p>
            <a:r>
              <a:t>Description of outputs and where they go to.</a:t>
            </a:r>
          </a:p>
          <a:p>
            <a:r>
              <a:t>Information about the information needed for the computation and other entities used.</a:t>
            </a:r>
          </a:p>
          <a:p>
            <a:r>
              <a:t>Description of the action to be taken.</a:t>
            </a:r>
          </a:p>
          <a:p>
            <a:r>
              <a:t>Pre and post conditions (if appropriate).</a:t>
            </a:r>
          </a:p>
          <a:p>
            <a:r>
              <a:t>The side effects (if any) of the function.</a:t>
            </a:r>
          </a:p>
        </p:txBody>
      </p:sp>
      <p:pic>
        <p:nvPicPr>
          <p:cNvPr id="15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26864" y="521180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60" name="Title 1"/>
          <p:cNvSpPr txBox="1">
            <a:spLocks noGrp="1"/>
          </p:cNvSpPr>
          <p:nvPr>
            <p:ph type="title"/>
          </p:nvPr>
        </p:nvSpPr>
        <p:spPr>
          <a:xfrm>
            <a:off x="457199" y="274638"/>
            <a:ext cx="7293234" cy="1143001"/>
          </a:xfrm>
          <a:prstGeom prst="rect">
            <a:avLst/>
          </a:prstGeom>
        </p:spPr>
        <p:txBody>
          <a:bodyPr/>
          <a:lstStyle/>
          <a:p>
            <a:r>
              <a:t>A structured specification of a requirement for an insulin pump </a:t>
            </a:r>
          </a:p>
        </p:txBody>
      </p:sp>
      <p:sp>
        <p:nvSpPr>
          <p:cNvPr id="162"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pic>
        <p:nvPicPr>
          <p:cNvPr id="7" name="图片 6"/>
          <p:cNvPicPr/>
          <p:nvPr/>
        </p:nvPicPr>
        <p:blipFill rotWithShape="1">
          <a:blip r:embed="rId4"/>
          <a:srcRect b="57506"/>
          <a:stretch/>
        </p:blipFill>
        <p:spPr bwMode="auto">
          <a:xfrm>
            <a:off x="899592" y="1628800"/>
            <a:ext cx="6850840" cy="4176464"/>
          </a:xfrm>
          <a:prstGeom prst="rect">
            <a:avLst/>
          </a:prstGeom>
          <a:noFill/>
          <a:ln>
            <a:noFill/>
          </a:ln>
          <a:extLst>
            <a:ext uri="{53640926-AAD7-44d8-BBD7-CCE9431645EC}">
              <a14:shadowObscured xmlns:a14="http://schemas.microsoft.com/office/drawing/2010/main"/>
            </a:ext>
          </a:extLst>
        </p:spPr>
      </p:pic>
      <p:pic>
        <p:nvPicPr>
          <p:cNvPr id="163"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501552" y="58432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66" name="Title 1"/>
          <p:cNvSpPr txBox="1">
            <a:spLocks noGrp="1"/>
          </p:cNvSpPr>
          <p:nvPr>
            <p:ph type="title"/>
          </p:nvPr>
        </p:nvSpPr>
        <p:spPr>
          <a:xfrm>
            <a:off x="457199" y="274638"/>
            <a:ext cx="7293234" cy="1143001"/>
          </a:xfrm>
          <a:prstGeom prst="rect">
            <a:avLst/>
          </a:prstGeom>
        </p:spPr>
        <p:txBody>
          <a:bodyPr/>
          <a:lstStyle/>
          <a:p>
            <a:r>
              <a:t>A structured specification of a requirement for an insulin pump </a:t>
            </a:r>
          </a:p>
        </p:txBody>
      </p:sp>
      <p:pic>
        <p:nvPicPr>
          <p:cNvPr id="167" name="Object 2" descr="Object 2"/>
          <p:cNvPicPr>
            <a:picLocks noChangeAspect="1"/>
          </p:cNvPicPr>
          <p:nvPr/>
        </p:nvPicPr>
        <p:blipFill>
          <a:blip r:embed="rId4">
            <a:extLst/>
          </a:blip>
          <a:stretch>
            <a:fillRect/>
          </a:stretch>
        </p:blipFill>
        <p:spPr>
          <a:xfrm>
            <a:off x="976988" y="1431468"/>
            <a:ext cx="6262012" cy="4723271"/>
          </a:xfrm>
          <a:prstGeom prst="rect">
            <a:avLst/>
          </a:prstGeom>
          <a:ln w="12700">
            <a:miter lim="400000"/>
          </a:ln>
        </p:spPr>
      </p:pic>
      <p:sp>
        <p:nvSpPr>
          <p:cNvPr id="168"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pic>
        <p:nvPicPr>
          <p:cNvPr id="169"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368629" y="558323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Rectangle 2"/>
          <p:cNvSpPr txBox="1">
            <a:spLocks noGrp="1"/>
          </p:cNvSpPr>
          <p:nvPr>
            <p:ph type="title"/>
          </p:nvPr>
        </p:nvSpPr>
        <p:spPr>
          <a:xfrm>
            <a:off x="457199" y="274638"/>
            <a:ext cx="7293234" cy="1143001"/>
          </a:xfrm>
          <a:prstGeom prst="rect">
            <a:avLst/>
          </a:prstGeom>
        </p:spPr>
        <p:txBody>
          <a:bodyPr/>
          <a:lstStyle/>
          <a:p>
            <a:r>
              <a:t>Tabular specification</a:t>
            </a:r>
          </a:p>
        </p:txBody>
      </p:sp>
      <p:sp>
        <p:nvSpPr>
          <p:cNvPr id="172" name="Rectangle 3"/>
          <p:cNvSpPr txBox="1">
            <a:spLocks noGrp="1"/>
          </p:cNvSpPr>
          <p:nvPr>
            <p:ph type="body" idx="1"/>
          </p:nvPr>
        </p:nvSpPr>
        <p:spPr>
          <a:xfrm>
            <a:off x="457200" y="1600200"/>
            <a:ext cx="8229600" cy="4525963"/>
          </a:xfrm>
          <a:prstGeom prst="rect">
            <a:avLst/>
          </a:prstGeom>
        </p:spPr>
        <p:txBody>
          <a:bodyPr/>
          <a:lstStyle/>
          <a:p>
            <a:r>
              <a:rPr dirty="0"/>
              <a:t>Used to supplement natural language.</a:t>
            </a:r>
          </a:p>
          <a:p>
            <a:r>
              <a:rPr dirty="0"/>
              <a:t>Particularly </a:t>
            </a:r>
            <a:r>
              <a:rPr dirty="0">
                <a:solidFill>
                  <a:srgbClr val="FF0000"/>
                </a:solidFill>
              </a:rPr>
              <a:t>useful when you have to define a number of possible alternative courses of action.</a:t>
            </a:r>
          </a:p>
          <a:p>
            <a:r>
              <a:rPr dirty="0"/>
              <a:t>For example, the insulin pump systems bases its computations on the rate of change of blood sugar level and the tabular specification explains how to calculate the insulin requirement for different scenarios.</a:t>
            </a:r>
          </a:p>
        </p:txBody>
      </p:sp>
      <p:pic>
        <p:nvPicPr>
          <p:cNvPr id="17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681912" y="480152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76" name="Title 1"/>
          <p:cNvSpPr txBox="1">
            <a:spLocks noGrp="1"/>
          </p:cNvSpPr>
          <p:nvPr>
            <p:ph type="title"/>
          </p:nvPr>
        </p:nvSpPr>
        <p:spPr>
          <a:xfrm>
            <a:off x="457199" y="274638"/>
            <a:ext cx="7293234" cy="1143001"/>
          </a:xfrm>
          <a:prstGeom prst="rect">
            <a:avLst/>
          </a:prstGeom>
        </p:spPr>
        <p:txBody>
          <a:bodyPr/>
          <a:lstStyle/>
          <a:p>
            <a:r>
              <a:t>Tabular specification of computation for an insulin pump </a:t>
            </a:r>
          </a:p>
        </p:txBody>
      </p:sp>
      <p:graphicFrame>
        <p:nvGraphicFramePr>
          <p:cNvPr id="177" name="Table 3"/>
          <p:cNvGraphicFramePr/>
          <p:nvPr/>
        </p:nvGraphicFramePr>
        <p:xfrm>
          <a:off x="685800" y="1981200"/>
          <a:ext cx="6461125" cy="3054669"/>
        </p:xfrm>
        <a:graphic>
          <a:graphicData uri="http://schemas.openxmlformats.org/drawingml/2006/table">
            <a:tbl>
              <a:tblPr>
                <a:tableStyleId>{4C3C2611-4C71-4FC5-86AE-919BDF0F9419}</a:tableStyleId>
              </a:tblPr>
              <a:tblGrid>
                <a:gridCol w="3810000"/>
                <a:gridCol w="2651125"/>
              </a:tblGrid>
              <a:tr h="449263">
                <a:tc>
                  <a:txBody>
                    <a:bodyPr/>
                    <a:lstStyle/>
                    <a:p>
                      <a:pPr algn="just">
                        <a:defRPr sz="1800"/>
                      </a:pPr>
                      <a:r>
                        <a:rPr sz="1600" b="1">
                          <a:latin typeface="Arial"/>
                          <a:ea typeface="Arial"/>
                          <a:cs typeface="Arial"/>
                          <a:sym typeface="Arial"/>
                        </a:rPr>
                        <a:t>Condition</a:t>
                      </a:r>
                    </a:p>
                  </a:txBody>
                  <a:tcPr marL="0" marR="0" marT="0" marB="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c>
                  <a:txBody>
                    <a:bodyPr/>
                    <a:lstStyle/>
                    <a:p>
                      <a:pPr algn="just">
                        <a:defRPr sz="1800"/>
                      </a:pPr>
                      <a:r>
                        <a:rPr sz="1600" b="1">
                          <a:latin typeface="Arial"/>
                          <a:ea typeface="Arial"/>
                          <a:cs typeface="Arial"/>
                          <a:sym typeface="Arial"/>
                        </a:rPr>
                        <a:t>Action</a:t>
                      </a:r>
                    </a:p>
                  </a:txBody>
                  <a:tcPr marL="0" marR="0" marT="0" marB="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r>
              <a:tr h="449263">
                <a:tc>
                  <a:txBody>
                    <a:bodyPr/>
                    <a:lstStyle/>
                    <a:p>
                      <a:pPr algn="just">
                        <a:defRPr sz="1800"/>
                      </a:pPr>
                      <a:r>
                        <a:rPr sz="1600">
                          <a:latin typeface="Arial"/>
                          <a:ea typeface="Arial"/>
                          <a:cs typeface="Arial"/>
                          <a:sym typeface="Arial"/>
                        </a:rPr>
                        <a:t>Sugar level falling (r2 &lt; r1)</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c>
                  <a:txBody>
                    <a:bodyPr/>
                    <a:lstStyle/>
                    <a:p>
                      <a:pPr algn="just">
                        <a:defRPr sz="1800"/>
                      </a:pPr>
                      <a:r>
                        <a:rPr sz="1600">
                          <a:latin typeface="Arial"/>
                          <a:ea typeface="Arial"/>
                          <a:cs typeface="Arial"/>
                          <a:sym typeface="Arial"/>
                        </a:rPr>
                        <a:t>CompDose = 0</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r>
              <a:tr h="449263">
                <a:tc>
                  <a:txBody>
                    <a:bodyPr/>
                    <a:lstStyle/>
                    <a:p>
                      <a:pPr algn="just">
                        <a:defRPr sz="1800"/>
                      </a:pPr>
                      <a:r>
                        <a:rPr sz="1600">
                          <a:latin typeface="Arial"/>
                          <a:ea typeface="Arial"/>
                          <a:cs typeface="Arial"/>
                          <a:sym typeface="Arial"/>
                        </a:rPr>
                        <a:t>Sugar level stable (r2 = r1)</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600">
                          <a:latin typeface="Arial"/>
                          <a:ea typeface="Arial"/>
                          <a:cs typeface="Arial"/>
                          <a:sym typeface="Arial"/>
                        </a:rPr>
                        <a:t>CompDose = 0</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449263">
                <a:tc>
                  <a:txBody>
                    <a:bodyPr/>
                    <a:lstStyle/>
                    <a:p>
                      <a:pPr algn="just">
                        <a:defRPr sz="1800"/>
                      </a:pPr>
                      <a:r>
                        <a:rPr sz="1600">
                          <a:latin typeface="Arial"/>
                          <a:ea typeface="Arial"/>
                          <a:cs typeface="Arial"/>
                          <a:sym typeface="Arial"/>
                        </a:rPr>
                        <a:t>Sugar level increasing and rate of increase decreasing  ((r2 – r1) &lt; (r1 – r0))</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600">
                          <a:latin typeface="Arial"/>
                          <a:ea typeface="Arial"/>
                          <a:cs typeface="Arial"/>
                          <a:sym typeface="Arial"/>
                        </a:rPr>
                        <a:t>CompDose = 0</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r h="609600">
                <a:tc>
                  <a:txBody>
                    <a:bodyPr/>
                    <a:lstStyle/>
                    <a:p>
                      <a:pPr algn="just">
                        <a:defRPr sz="1800"/>
                      </a:pPr>
                      <a:r>
                        <a:rPr sz="1600">
                          <a:latin typeface="Arial"/>
                          <a:ea typeface="Arial"/>
                          <a:cs typeface="Arial"/>
                          <a:sym typeface="Arial"/>
                        </a:rPr>
                        <a:t>Sugar level increasing and rate of increase stable or increasing  ((r2 – r1) ≥ (r1 – r0))</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600">
                          <a:latin typeface="Arial"/>
                          <a:ea typeface="Arial"/>
                          <a:cs typeface="Arial"/>
                          <a:sym typeface="Arial"/>
                        </a:rPr>
                        <a:t>CompDose =        round ((r2 – r1)/4)
If rounded result = 0 then 
CompDose = MinimumDose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bl>
          </a:graphicData>
        </a:graphic>
      </p:graphicFrame>
      <p:sp>
        <p:nvSpPr>
          <p:cNvPr id="17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pic>
        <p:nvPicPr>
          <p:cNvPr id="17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87866" y="517019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82" name="Rectangle 2"/>
          <p:cNvSpPr txBox="1">
            <a:spLocks noGrp="1"/>
          </p:cNvSpPr>
          <p:nvPr>
            <p:ph type="title"/>
          </p:nvPr>
        </p:nvSpPr>
        <p:spPr>
          <a:xfrm>
            <a:off x="457199" y="274638"/>
            <a:ext cx="7293234" cy="1143001"/>
          </a:xfrm>
          <a:prstGeom prst="rect">
            <a:avLst/>
          </a:prstGeom>
        </p:spPr>
        <p:txBody>
          <a:bodyPr/>
          <a:lstStyle/>
          <a:p>
            <a:r>
              <a:t>Use cases</a:t>
            </a:r>
          </a:p>
        </p:txBody>
      </p:sp>
      <p:sp>
        <p:nvSpPr>
          <p:cNvPr id="183" name="Rectangle 3"/>
          <p:cNvSpPr txBox="1">
            <a:spLocks noGrp="1"/>
          </p:cNvSpPr>
          <p:nvPr>
            <p:ph type="body" idx="1"/>
          </p:nvPr>
        </p:nvSpPr>
        <p:spPr>
          <a:xfrm>
            <a:off x="457200" y="1600200"/>
            <a:ext cx="8229600" cy="4525963"/>
          </a:xfrm>
          <a:prstGeom prst="rect">
            <a:avLst/>
          </a:prstGeom>
        </p:spPr>
        <p:txBody>
          <a:bodyPr/>
          <a:lstStyle/>
          <a:p>
            <a:r>
              <a:rPr lang="en-US" altLang="zh-CN" dirty="0">
                <a:solidFill>
                  <a:srgbClr val="FF0000"/>
                </a:solidFill>
              </a:rPr>
              <a:t>High-level graphical model </a:t>
            </a:r>
            <a:r>
              <a:rPr lang="en-US" altLang="zh-CN" dirty="0"/>
              <a:t>supplemented by more detailed tabular description (see Chapter 5)</a:t>
            </a:r>
            <a:r>
              <a:rPr lang="en-US" altLang="zh-CN" dirty="0" smtClean="0"/>
              <a:t>.</a:t>
            </a:r>
            <a:endParaRPr lang="en-US" dirty="0" smtClean="0"/>
          </a:p>
          <a:p>
            <a:r>
              <a:rPr dirty="0" smtClean="0"/>
              <a:t>Use</a:t>
            </a:r>
            <a:r>
              <a:rPr dirty="0"/>
              <a:t>-cases are </a:t>
            </a:r>
            <a:r>
              <a:rPr dirty="0">
                <a:solidFill>
                  <a:srgbClr val="FF0000"/>
                </a:solidFill>
              </a:rPr>
              <a:t>a scenario based technique </a:t>
            </a:r>
            <a:r>
              <a:rPr dirty="0"/>
              <a:t>in the UML which identify the actors in an interaction and which describe the interaction itself.</a:t>
            </a:r>
          </a:p>
          <a:p>
            <a:r>
              <a:rPr dirty="0"/>
              <a:t>A set of use cases should </a:t>
            </a:r>
            <a:r>
              <a:rPr dirty="0">
                <a:solidFill>
                  <a:srgbClr val="FF0000"/>
                </a:solidFill>
              </a:rPr>
              <a:t>describe all possible interactions</a:t>
            </a:r>
            <a:r>
              <a:rPr dirty="0"/>
              <a:t> with the system.</a:t>
            </a:r>
          </a:p>
          <a:p>
            <a:r>
              <a:rPr dirty="0" smtClean="0">
                <a:solidFill>
                  <a:srgbClr val="FF0000"/>
                </a:solidFill>
              </a:rPr>
              <a:t>Sequence </a:t>
            </a:r>
            <a:r>
              <a:rPr dirty="0">
                <a:solidFill>
                  <a:srgbClr val="FF0000"/>
                </a:solidFill>
              </a:rPr>
              <a:t>diagrams may be used to add detail </a:t>
            </a:r>
            <a:r>
              <a:rPr dirty="0"/>
              <a:t>to use-cases by showing the sequence of event processing in the system.</a:t>
            </a:r>
          </a:p>
        </p:txBody>
      </p:sp>
      <p:sp>
        <p:nvSpPr>
          <p:cNvPr id="184"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pic>
        <p:nvPicPr>
          <p:cNvPr id="18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0530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88" name="Title 1"/>
          <p:cNvSpPr txBox="1">
            <a:spLocks noGrp="1"/>
          </p:cNvSpPr>
          <p:nvPr>
            <p:ph type="title"/>
          </p:nvPr>
        </p:nvSpPr>
        <p:spPr>
          <a:xfrm>
            <a:off x="457199" y="274638"/>
            <a:ext cx="7293234" cy="1143001"/>
          </a:xfrm>
          <a:prstGeom prst="rect">
            <a:avLst/>
          </a:prstGeom>
        </p:spPr>
        <p:txBody>
          <a:bodyPr/>
          <a:lstStyle/>
          <a:p>
            <a:r>
              <a:t>Use cases for the MHC-PMS </a:t>
            </a:r>
          </a:p>
        </p:txBody>
      </p:sp>
      <p:pic>
        <p:nvPicPr>
          <p:cNvPr id="189" name="Picture 3" descr="Picture 3"/>
          <p:cNvPicPr>
            <a:picLocks noChangeAspect="1"/>
          </p:cNvPicPr>
          <p:nvPr/>
        </p:nvPicPr>
        <p:blipFill>
          <a:blip r:embed="rId4">
            <a:extLst/>
          </a:blip>
          <a:stretch>
            <a:fillRect/>
          </a:stretch>
        </p:blipFill>
        <p:spPr>
          <a:xfrm>
            <a:off x="1447799" y="1828800"/>
            <a:ext cx="6555510" cy="3886200"/>
          </a:xfrm>
          <a:prstGeom prst="rect">
            <a:avLst/>
          </a:prstGeom>
          <a:ln w="12700">
            <a:miter lim="400000"/>
          </a:ln>
        </p:spPr>
      </p:pic>
      <p:sp>
        <p:nvSpPr>
          <p:cNvPr id="19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pic>
        <p:nvPicPr>
          <p:cNvPr id="191"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379429" y="51435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94" name="Rectangle 2"/>
          <p:cNvSpPr txBox="1">
            <a:spLocks noGrp="1"/>
          </p:cNvSpPr>
          <p:nvPr>
            <p:ph type="title"/>
          </p:nvPr>
        </p:nvSpPr>
        <p:spPr>
          <a:xfrm>
            <a:off x="457199" y="274638"/>
            <a:ext cx="7293234" cy="1143001"/>
          </a:xfrm>
          <a:prstGeom prst="rect">
            <a:avLst/>
          </a:prstGeom>
        </p:spPr>
        <p:txBody>
          <a:bodyPr lIns="44450" tIns="44450" rIns="44450" bIns="44450"/>
          <a:lstStyle/>
          <a:p>
            <a:r>
              <a:t>The software requirements document</a:t>
            </a:r>
          </a:p>
        </p:txBody>
      </p:sp>
      <p:sp>
        <p:nvSpPr>
          <p:cNvPr id="195" name="Rectangle 3"/>
          <p:cNvSpPr txBox="1">
            <a:spLocks noGrp="1"/>
          </p:cNvSpPr>
          <p:nvPr>
            <p:ph type="body" idx="1"/>
          </p:nvPr>
        </p:nvSpPr>
        <p:spPr>
          <a:xfrm>
            <a:off x="457200" y="1600200"/>
            <a:ext cx="8229600" cy="4525963"/>
          </a:xfrm>
          <a:prstGeom prst="rect">
            <a:avLst/>
          </a:prstGeom>
        </p:spPr>
        <p:txBody>
          <a:bodyPr lIns="44450" tIns="44450" rIns="44450" bIns="44450"/>
          <a:lstStyle/>
          <a:p>
            <a:r>
              <a:t>The software requirements document is the official statement of what is required of the system developers.</a:t>
            </a:r>
          </a:p>
          <a:p>
            <a:r>
              <a:t>Should include both a definition of user requirements and a specification of the system requirements.</a:t>
            </a:r>
          </a:p>
          <a:p>
            <a:r>
              <a:t>It is NOT a design document. As far as possible, it should set of WHAT the system should do rather than HOW it should do it.</a:t>
            </a:r>
          </a:p>
        </p:txBody>
      </p:sp>
      <p:sp>
        <p:nvSpPr>
          <p:cNvPr id="196"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pic>
        <p:nvPicPr>
          <p:cNvPr id="19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63788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00" name="Title 1"/>
          <p:cNvSpPr txBox="1">
            <a:spLocks noGrp="1"/>
          </p:cNvSpPr>
          <p:nvPr>
            <p:ph type="title"/>
          </p:nvPr>
        </p:nvSpPr>
        <p:spPr>
          <a:xfrm>
            <a:off x="457199" y="274638"/>
            <a:ext cx="7293234" cy="1143001"/>
          </a:xfrm>
          <a:prstGeom prst="rect">
            <a:avLst/>
          </a:prstGeom>
        </p:spPr>
        <p:txBody>
          <a:bodyPr/>
          <a:lstStyle/>
          <a:p>
            <a:r>
              <a:t>Agile methods and requirements</a:t>
            </a:r>
          </a:p>
        </p:txBody>
      </p:sp>
      <p:sp>
        <p:nvSpPr>
          <p:cNvPr id="201" name="Content Placeholder 2"/>
          <p:cNvSpPr txBox="1">
            <a:spLocks noGrp="1"/>
          </p:cNvSpPr>
          <p:nvPr>
            <p:ph type="body" idx="1"/>
          </p:nvPr>
        </p:nvSpPr>
        <p:spPr>
          <a:xfrm>
            <a:off x="457200" y="1600200"/>
            <a:ext cx="8229600" cy="4525963"/>
          </a:xfrm>
          <a:prstGeom prst="rect">
            <a:avLst/>
          </a:prstGeom>
        </p:spPr>
        <p:txBody>
          <a:bodyPr/>
          <a:lstStyle/>
          <a:p>
            <a:r>
              <a:t>Many agile methods argue that producing a requirements document is a waste of time as requirements change so quickly.</a:t>
            </a:r>
          </a:p>
          <a:p>
            <a:r>
              <a:t>The document is therefore always out of date.</a:t>
            </a:r>
          </a:p>
          <a:p>
            <a:r>
              <a:t>Methods such as XP use incremental requirements engineering and express requirements as ‘user stories’ (discussed in Chapter 3).</a:t>
            </a:r>
          </a:p>
          <a:p>
            <a:r>
              <a:t>This is practical for business systems but problematic for systems that require a lot of pre-delivery analysis (e.g. critical systems) or systems developed by several teams.</a:t>
            </a:r>
          </a:p>
        </p:txBody>
      </p:sp>
      <p:sp>
        <p:nvSpPr>
          <p:cNvPr id="202"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20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464683" y="381975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03" name="Title 1"/>
          <p:cNvSpPr txBox="1">
            <a:spLocks noGrp="1"/>
          </p:cNvSpPr>
          <p:nvPr>
            <p:ph type="title"/>
          </p:nvPr>
        </p:nvSpPr>
        <p:spPr>
          <a:xfrm>
            <a:off x="457199" y="274638"/>
            <a:ext cx="7293234" cy="1143001"/>
          </a:xfrm>
          <a:prstGeom prst="rect">
            <a:avLst/>
          </a:prstGeom>
        </p:spPr>
        <p:txBody>
          <a:bodyPr/>
          <a:lstStyle/>
          <a:p>
            <a:r>
              <a:t>Scenario for collecting medical history in MHC-PMS </a:t>
            </a:r>
          </a:p>
        </p:txBody>
      </p:sp>
      <p:pic>
        <p:nvPicPr>
          <p:cNvPr id="104" name="Object 2" descr="Object 2"/>
          <p:cNvPicPr>
            <a:picLocks noChangeAspect="1"/>
          </p:cNvPicPr>
          <p:nvPr/>
        </p:nvPicPr>
        <p:blipFill>
          <a:blip r:embed="rId4">
            <a:extLst/>
          </a:blip>
          <a:stretch>
            <a:fillRect/>
          </a:stretch>
        </p:blipFill>
        <p:spPr>
          <a:xfrm>
            <a:off x="457200" y="1905000"/>
            <a:ext cx="8229600" cy="4394200"/>
          </a:xfrm>
          <a:prstGeom prst="rect">
            <a:avLst/>
          </a:prstGeom>
          <a:ln w="12700">
            <a:miter lim="400000"/>
          </a:ln>
        </p:spPr>
      </p:pic>
      <p:sp>
        <p:nvSpPr>
          <p:cNvPr id="105"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pic>
        <p:nvPicPr>
          <p:cNvPr id="10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135181" y="40005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06" name="Title 1"/>
          <p:cNvSpPr txBox="1">
            <a:spLocks noGrp="1"/>
          </p:cNvSpPr>
          <p:nvPr>
            <p:ph type="title"/>
          </p:nvPr>
        </p:nvSpPr>
        <p:spPr>
          <a:xfrm>
            <a:off x="457199" y="274638"/>
            <a:ext cx="7293234" cy="1143001"/>
          </a:xfrm>
          <a:prstGeom prst="rect">
            <a:avLst/>
          </a:prstGeom>
        </p:spPr>
        <p:txBody>
          <a:bodyPr/>
          <a:lstStyle/>
          <a:p>
            <a:r>
              <a:t>Users of a requirements document </a:t>
            </a:r>
          </a:p>
        </p:txBody>
      </p:sp>
      <p:sp>
        <p:nvSpPr>
          <p:cNvPr id="20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0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283142" y="3714750"/>
            <a:ext cx="571500" cy="571500"/>
          </a:xfrm>
          <a:prstGeom prst="rect">
            <a:avLst/>
          </a:prstGeom>
          <a:ln w="12700">
            <a:miter lim="400000"/>
          </a:ln>
        </p:spPr>
      </p:pic>
      <p:pic>
        <p:nvPicPr>
          <p:cNvPr id="7" name="Picture 3" descr="4.6 ReqDocUsers.eps"/>
          <p:cNvPicPr>
            <a:picLocks noChangeAspect="1"/>
          </p:cNvPicPr>
          <p:nvPr/>
        </p:nvPicPr>
        <p:blipFill>
          <a:blip r:embed="rId5"/>
          <a:stretch>
            <a:fillRect/>
          </a:stretch>
        </p:blipFill>
        <p:spPr>
          <a:xfrm>
            <a:off x="2164081" y="1544586"/>
            <a:ext cx="3810000" cy="4870174"/>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12" name="Title 1"/>
          <p:cNvSpPr txBox="1">
            <a:spLocks noGrp="1"/>
          </p:cNvSpPr>
          <p:nvPr>
            <p:ph type="title"/>
          </p:nvPr>
        </p:nvSpPr>
        <p:spPr>
          <a:xfrm>
            <a:off x="457199" y="274638"/>
            <a:ext cx="7293234" cy="1143001"/>
          </a:xfrm>
          <a:prstGeom prst="rect">
            <a:avLst/>
          </a:prstGeom>
        </p:spPr>
        <p:txBody>
          <a:bodyPr/>
          <a:lstStyle/>
          <a:p>
            <a:r>
              <a:t>Requirements document variability</a:t>
            </a:r>
          </a:p>
        </p:txBody>
      </p:sp>
      <p:sp>
        <p:nvSpPr>
          <p:cNvPr id="213" name="Content Placeholder 2"/>
          <p:cNvSpPr txBox="1">
            <a:spLocks noGrp="1"/>
          </p:cNvSpPr>
          <p:nvPr>
            <p:ph type="body" idx="1"/>
          </p:nvPr>
        </p:nvSpPr>
        <p:spPr>
          <a:xfrm>
            <a:off x="457200" y="1600200"/>
            <a:ext cx="8229600" cy="4525963"/>
          </a:xfrm>
          <a:prstGeom prst="rect">
            <a:avLst/>
          </a:prstGeom>
        </p:spPr>
        <p:txBody>
          <a:bodyPr/>
          <a:lstStyle/>
          <a:p>
            <a:r>
              <a:t>Information in requirements document depends on type of system and the approach to development used.</a:t>
            </a:r>
          </a:p>
          <a:p>
            <a:r>
              <a:t>Systems developed incrementally will, typically, have less detail in the requirements document.</a:t>
            </a:r>
          </a:p>
          <a:p>
            <a:r>
              <a:t>Requirements documents standards have been designed e.g. IEEE standard. These are mostly applicable to the requirements for large systems engineering projects.</a:t>
            </a:r>
          </a:p>
        </p:txBody>
      </p:sp>
      <p:sp>
        <p:nvSpPr>
          <p:cNvPr id="214"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1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44251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18" name="Title 1"/>
          <p:cNvSpPr txBox="1">
            <a:spLocks noGrp="1"/>
          </p:cNvSpPr>
          <p:nvPr>
            <p:ph type="title"/>
          </p:nvPr>
        </p:nvSpPr>
        <p:spPr>
          <a:xfrm>
            <a:off x="176213" y="206375"/>
            <a:ext cx="7367586" cy="1089025"/>
          </a:xfrm>
          <a:prstGeom prst="rect">
            <a:avLst/>
          </a:prstGeom>
        </p:spPr>
        <p:txBody>
          <a:bodyPr/>
          <a:lstStyle/>
          <a:p>
            <a:r>
              <a:t>The structure of a requirements document </a:t>
            </a:r>
          </a:p>
        </p:txBody>
      </p:sp>
      <p:graphicFrame>
        <p:nvGraphicFramePr>
          <p:cNvPr id="219" name="Table 3"/>
          <p:cNvGraphicFramePr/>
          <p:nvPr/>
        </p:nvGraphicFramePr>
        <p:xfrm>
          <a:off x="762000" y="1828800"/>
          <a:ext cx="7924800" cy="3998594"/>
        </p:xfrm>
        <a:graphic>
          <a:graphicData uri="http://schemas.openxmlformats.org/drawingml/2006/table">
            <a:tbl>
              <a:tblPr>
                <a:tableStyleId>{4C3C2611-4C71-4FC5-86AE-919BDF0F9419}</a:tableStyleId>
              </a:tblPr>
              <a:tblGrid>
                <a:gridCol w="1905000"/>
                <a:gridCol w="6019800"/>
              </a:tblGrid>
              <a:tr h="371475">
                <a:tc>
                  <a:txBody>
                    <a:bodyPr/>
                    <a:lstStyle/>
                    <a:p>
                      <a:pPr algn="just">
                        <a:defRPr sz="1800"/>
                      </a:pPr>
                      <a:r>
                        <a:rPr sz="1400" b="1">
                          <a:latin typeface="Arial"/>
                          <a:ea typeface="Arial"/>
                          <a:cs typeface="Arial"/>
                          <a:sym typeface="Arial"/>
                        </a:rPr>
                        <a:t>Chapter</a:t>
                      </a:r>
                    </a:p>
                  </a:txBody>
                  <a:tcPr marL="54610" marR="54610" marT="54610" marB="5461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c>
                  <a:txBody>
                    <a:bodyPr/>
                    <a:lstStyle/>
                    <a:p>
                      <a:pPr algn="just">
                        <a:defRPr sz="1800"/>
                      </a:pPr>
                      <a:r>
                        <a:rPr sz="1400" b="1" dirty="0">
                          <a:latin typeface="Arial"/>
                          <a:ea typeface="Arial"/>
                          <a:cs typeface="Arial"/>
                          <a:sym typeface="Arial"/>
                        </a:rPr>
                        <a:t>Description</a:t>
                      </a:r>
                    </a:p>
                  </a:txBody>
                  <a:tcPr marL="54610" marR="54610" marT="54610" marB="5461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r>
              <a:tr h="371475">
                <a:tc>
                  <a:txBody>
                    <a:bodyPr/>
                    <a:lstStyle/>
                    <a:p>
                      <a:pPr algn="just">
                        <a:defRPr sz="1800"/>
                      </a:pPr>
                      <a:r>
                        <a:rPr sz="1400">
                          <a:latin typeface="Arial"/>
                          <a:ea typeface="Arial"/>
                          <a:cs typeface="Arial"/>
                          <a:sym typeface="Arial"/>
                        </a:rPr>
                        <a:t>Preface</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c>
                  <a:txBody>
                    <a:bodyPr/>
                    <a:lstStyle/>
                    <a:p>
                      <a:pPr algn="just">
                        <a:defRPr sz="1800"/>
                      </a:pPr>
                      <a:r>
                        <a:rPr sz="1400">
                          <a:latin typeface="Arial"/>
                          <a:ea typeface="Arial"/>
                          <a:cs typeface="Arial"/>
                          <a:sym typeface="Arial"/>
                        </a:rPr>
                        <a:t>This should define the expected readership of the document and describe its version history, including a rationale for the creation of a new version and a summary of the changes made in each version. </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r>
              <a:tr h="371475">
                <a:tc>
                  <a:txBody>
                    <a:bodyPr/>
                    <a:lstStyle/>
                    <a:p>
                      <a:pPr algn="just">
                        <a:defRPr sz="1800"/>
                      </a:pPr>
                      <a:r>
                        <a:rPr sz="1400">
                          <a:latin typeface="Arial"/>
                          <a:ea typeface="Arial"/>
                          <a:cs typeface="Arial"/>
                          <a:sym typeface="Arial"/>
                        </a:rPr>
                        <a:t>Introduction</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400">
                          <a:latin typeface="Arial"/>
                          <a:ea typeface="Arial"/>
                          <a:cs typeface="Arial"/>
                          <a:sym typeface="Arial"/>
                        </a:rPr>
                        <a:t>This should describe the need for the system. It should briefly describe the system’s functions and explain how it will work with other systems. It should also describe how the system fits into the overall business or strategic objectives of the organization commissioning the software.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371475">
                <a:tc>
                  <a:txBody>
                    <a:bodyPr/>
                    <a:lstStyle/>
                    <a:p>
                      <a:pPr algn="just">
                        <a:defRPr sz="1800"/>
                      </a:pPr>
                      <a:r>
                        <a:rPr sz="1400">
                          <a:latin typeface="Arial"/>
                          <a:ea typeface="Arial"/>
                          <a:cs typeface="Arial"/>
                          <a:sym typeface="Arial"/>
                        </a:rPr>
                        <a:t>Glossary</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400" dirty="0">
                          <a:latin typeface="Arial"/>
                          <a:ea typeface="Arial"/>
                          <a:cs typeface="Arial"/>
                          <a:sym typeface="Arial"/>
                        </a:rPr>
                        <a:t>This should define the technical terms used in the document. You should not make assumptions about the experience or expertise of the reader.</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r h="371475">
                <a:tc>
                  <a:txBody>
                    <a:bodyPr/>
                    <a:lstStyle/>
                    <a:p>
                      <a:pPr algn="just">
                        <a:defRPr sz="1800"/>
                      </a:pPr>
                      <a:r>
                        <a:rPr sz="1400">
                          <a:latin typeface="Arial"/>
                          <a:ea typeface="Arial"/>
                          <a:cs typeface="Arial"/>
                          <a:sym typeface="Arial"/>
                        </a:rPr>
                        <a:t>User requirements definition</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400">
                          <a:latin typeface="Arial"/>
                          <a:ea typeface="Arial"/>
                          <a:cs typeface="Arial"/>
                          <a:sym typeface="Arial"/>
                        </a:rPr>
                        <a:t>Here, you describe the services provided for the user. The nonfunctional system requirements should also be described in this section. This description may use natural language, diagrams, or other notations that are understandable to customers. Product and process standards that must be followed should be specified.</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371475">
                <a:tc>
                  <a:txBody>
                    <a:bodyPr/>
                    <a:lstStyle/>
                    <a:p>
                      <a:pPr algn="just">
                        <a:defRPr sz="1800"/>
                      </a:pPr>
                      <a:r>
                        <a:rPr sz="1400">
                          <a:latin typeface="Arial"/>
                          <a:ea typeface="Arial"/>
                          <a:cs typeface="Arial"/>
                          <a:sym typeface="Arial"/>
                        </a:rPr>
                        <a:t>System architecture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400" dirty="0">
                          <a:latin typeface="Arial"/>
                          <a:ea typeface="Arial"/>
                          <a:cs typeface="Arial"/>
                          <a:sym typeface="Arial"/>
                        </a:rPr>
                        <a:t>This chapter should present a high-level overview of the anticipated system architecture, showing the distribution of functions across system modules. Architectural components that are reused should be highlighted.</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bl>
          </a:graphicData>
        </a:graphic>
      </p:graphicFrame>
      <p:sp>
        <p:nvSpPr>
          <p:cNvPr id="22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2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257304" y="582739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1"/>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24" name="Title 1"/>
          <p:cNvSpPr txBox="1">
            <a:spLocks noGrp="1"/>
          </p:cNvSpPr>
          <p:nvPr>
            <p:ph type="title"/>
          </p:nvPr>
        </p:nvSpPr>
        <p:spPr>
          <a:xfrm>
            <a:off x="457199" y="274638"/>
            <a:ext cx="7293234" cy="1143001"/>
          </a:xfrm>
          <a:prstGeom prst="rect">
            <a:avLst/>
          </a:prstGeom>
        </p:spPr>
        <p:txBody>
          <a:bodyPr/>
          <a:lstStyle/>
          <a:p>
            <a:r>
              <a:t>The structure of a requirements document </a:t>
            </a:r>
          </a:p>
        </p:txBody>
      </p:sp>
      <p:graphicFrame>
        <p:nvGraphicFramePr>
          <p:cNvPr id="225" name="Content Placeholder 3"/>
          <p:cNvGraphicFramePr/>
          <p:nvPr/>
        </p:nvGraphicFramePr>
        <p:xfrm>
          <a:off x="457200" y="1676400"/>
          <a:ext cx="8229600" cy="4648199"/>
        </p:xfrm>
        <a:graphic>
          <a:graphicData uri="http://schemas.openxmlformats.org/drawingml/2006/table">
            <a:tbl>
              <a:tblPr firstRow="1" bandRow="1">
                <a:tableStyleId>{4C3C2611-4C71-4FC5-86AE-919BDF0F9419}</a:tableStyleId>
              </a:tblPr>
              <a:tblGrid>
                <a:gridCol w="1676400"/>
                <a:gridCol w="6553200"/>
              </a:tblGrid>
              <a:tr h="319976">
                <a:tc>
                  <a:txBody>
                    <a:bodyPr/>
                    <a:lstStyle/>
                    <a:p>
                      <a:pPr algn="l">
                        <a:defRPr sz="1800" b="0"/>
                      </a:pPr>
                      <a:r>
                        <a:rPr sz="1400" b="1">
                          <a:latin typeface="Arial"/>
                          <a:ea typeface="Arial"/>
                          <a:cs typeface="Arial"/>
                          <a:sym typeface="Arial"/>
                        </a:rPr>
                        <a:t>Chapter</a:t>
                      </a:r>
                    </a:p>
                  </a:txBody>
                  <a:tcPr marL="45720" marR="4572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c>
                  <a:txBody>
                    <a:bodyPr/>
                    <a:lstStyle/>
                    <a:p>
                      <a:pPr algn="l">
                        <a:defRPr sz="1800" b="0"/>
                      </a:pPr>
                      <a:r>
                        <a:rPr sz="1400" b="1">
                          <a:latin typeface="Arial"/>
                          <a:ea typeface="Arial"/>
                          <a:cs typeface="Arial"/>
                          <a:sym typeface="Arial"/>
                        </a:rPr>
                        <a:t>Description</a:t>
                      </a:r>
                    </a:p>
                  </a:txBody>
                  <a:tcPr marL="45720" marR="45720"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r>
              <a:tr h="698907">
                <a:tc>
                  <a:txBody>
                    <a:bodyPr/>
                    <a:lstStyle/>
                    <a:p>
                      <a:pPr algn="l">
                        <a:defRPr sz="1800"/>
                      </a:pPr>
                      <a:r>
                        <a:rPr sz="1400">
                          <a:latin typeface="Arial"/>
                          <a:ea typeface="Arial"/>
                          <a:cs typeface="Arial"/>
                          <a:sym typeface="Arial"/>
                        </a:rPr>
                        <a:t>System requirements specification</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tcPr>
                </a:tc>
                <a:tc>
                  <a:txBody>
                    <a:bodyPr/>
                    <a:lstStyle/>
                    <a:p>
                      <a:pPr algn="just">
                        <a:defRPr sz="1800"/>
                      </a:pPr>
                      <a:r>
                        <a:rPr sz="1400">
                          <a:latin typeface="Arial"/>
                          <a:ea typeface="Arial"/>
                          <a:cs typeface="Arial"/>
                          <a:sym typeface="Arial"/>
                        </a:rPr>
                        <a:t>This should describe the functional and nonfunctional requirements in more detail. If necessary, further detail may also be added to the nonfunctional requirements. Interfaces to other systems may be defined.</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tcPr>
                </a:tc>
              </a:tr>
              <a:tr h="815280">
                <a:tc>
                  <a:txBody>
                    <a:bodyPr/>
                    <a:lstStyle/>
                    <a:p>
                      <a:pPr algn="just">
                        <a:defRPr sz="1800"/>
                      </a:pPr>
                      <a:r>
                        <a:rPr sz="1400">
                          <a:latin typeface="Arial"/>
                          <a:ea typeface="Arial"/>
                          <a:cs typeface="Arial"/>
                          <a:sym typeface="Arial"/>
                        </a:rPr>
                        <a:t>System models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c>
                  <a:txBody>
                    <a:bodyPr/>
                    <a:lstStyle/>
                    <a:p>
                      <a:pPr algn="just">
                        <a:defRPr sz="1800"/>
                      </a:pPr>
                      <a:r>
                        <a:rPr sz="1400">
                          <a:latin typeface="Arial"/>
                          <a:ea typeface="Arial"/>
                          <a:cs typeface="Arial"/>
                          <a:sym typeface="Arial"/>
                        </a:rPr>
                        <a:t>This might include graphical system models showing the relationships between the system components and the system and its environment. Examples of possible models are object models, data-flow models, or semantic data models. </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r>
              <a:tr h="999377">
                <a:tc>
                  <a:txBody>
                    <a:bodyPr/>
                    <a:lstStyle/>
                    <a:p>
                      <a:pPr algn="just">
                        <a:defRPr sz="1800"/>
                      </a:pPr>
                      <a:r>
                        <a:rPr sz="1400">
                          <a:latin typeface="Arial"/>
                          <a:ea typeface="Arial"/>
                          <a:cs typeface="Arial"/>
                          <a:sym typeface="Arial"/>
                        </a:rPr>
                        <a:t>System evolution</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c>
                  <a:txBody>
                    <a:bodyPr/>
                    <a:lstStyle/>
                    <a:p>
                      <a:pPr algn="just">
                        <a:defRPr sz="1800"/>
                      </a:pPr>
                      <a:r>
                        <a:rPr sz="1400">
                          <a:latin typeface="Arial"/>
                          <a:ea typeface="Arial"/>
                          <a:cs typeface="Arial"/>
                          <a:sym typeface="Arial"/>
                        </a:rPr>
                        <a:t>This should describe the fundamental assumptions on which the system is based, and any anticipated changes due to hardware evolution, changing user needs, and so on. This section is useful for system designers as it may help them avoid design decisions that would constrain likely future changes to the system.</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r>
              <a:tr h="1183473">
                <a:tc>
                  <a:txBody>
                    <a:bodyPr/>
                    <a:lstStyle/>
                    <a:p>
                      <a:pPr algn="just">
                        <a:defRPr sz="1800"/>
                      </a:pPr>
                      <a:r>
                        <a:rPr sz="1400">
                          <a:latin typeface="Arial"/>
                          <a:ea typeface="Arial"/>
                          <a:cs typeface="Arial"/>
                          <a:sym typeface="Arial"/>
                        </a:rPr>
                        <a:t>Appendices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c>
                  <a:txBody>
                    <a:bodyPr/>
                    <a:lstStyle/>
                    <a:p>
                      <a:pPr algn="just">
                        <a:defRPr sz="1800"/>
                      </a:pPr>
                      <a:r>
                        <a:rPr sz="1400">
                          <a:latin typeface="Arial"/>
                          <a:ea typeface="Arial"/>
                          <a:cs typeface="Arial"/>
                          <a:sym typeface="Arial"/>
                        </a:rPr>
                        <a:t>These should provide detailed, specific information that is related to the application being developed; for example, hardware and database descriptions. Hardware requirements define the minimal and optimal configurations for the system. Database requirements define the logical organization of the data used by the system and the relationships between data. </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r>
              <a:tr h="631186">
                <a:tc>
                  <a:txBody>
                    <a:bodyPr/>
                    <a:lstStyle/>
                    <a:p>
                      <a:pPr algn="just">
                        <a:defRPr sz="1800"/>
                      </a:pPr>
                      <a:r>
                        <a:rPr sz="1400">
                          <a:latin typeface="Arial"/>
                          <a:ea typeface="Arial"/>
                          <a:cs typeface="Arial"/>
                          <a:sym typeface="Arial"/>
                        </a:rPr>
                        <a:t>Index</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c>
                  <a:txBody>
                    <a:bodyPr/>
                    <a:lstStyle/>
                    <a:p>
                      <a:pPr algn="just">
                        <a:defRPr sz="1800"/>
                      </a:pPr>
                      <a:r>
                        <a:rPr sz="1400">
                          <a:latin typeface="Arial"/>
                          <a:ea typeface="Arial"/>
                          <a:cs typeface="Arial"/>
                          <a:sym typeface="Arial"/>
                        </a:rPr>
                        <a:t>Several indexes to the document may be included. As well as a normal alphabetic index, there may be an index of diagrams, an index of functions, and so on.</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tcPr>
                </a:tc>
              </a:tr>
            </a:tbl>
          </a:graphicData>
        </a:graphic>
      </p:graphicFrame>
      <p:sp>
        <p:nvSpPr>
          <p:cNvPr id="22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2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184031" y="612901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30" name="Rectangle 2"/>
          <p:cNvSpPr txBox="1">
            <a:spLocks noGrp="1"/>
          </p:cNvSpPr>
          <p:nvPr>
            <p:ph type="title"/>
          </p:nvPr>
        </p:nvSpPr>
        <p:spPr>
          <a:xfrm>
            <a:off x="457199" y="274638"/>
            <a:ext cx="7293234" cy="1143001"/>
          </a:xfrm>
          <a:prstGeom prst="rect">
            <a:avLst/>
          </a:prstGeom>
        </p:spPr>
        <p:txBody>
          <a:bodyPr lIns="44450" tIns="44450" rIns="44450" bIns="44450"/>
          <a:lstStyle/>
          <a:p>
            <a:r>
              <a:t>Requirements validation</a:t>
            </a:r>
          </a:p>
        </p:txBody>
      </p:sp>
      <p:sp>
        <p:nvSpPr>
          <p:cNvPr id="231" name="Rectangle 3"/>
          <p:cNvSpPr txBox="1">
            <a:spLocks noGrp="1"/>
          </p:cNvSpPr>
          <p:nvPr>
            <p:ph type="body" idx="1"/>
          </p:nvPr>
        </p:nvSpPr>
        <p:spPr>
          <a:xfrm>
            <a:off x="457200" y="1600200"/>
            <a:ext cx="8229600" cy="4525963"/>
          </a:xfrm>
          <a:prstGeom prst="rect">
            <a:avLst/>
          </a:prstGeom>
        </p:spPr>
        <p:txBody>
          <a:bodyPr lIns="44450" tIns="44450" rIns="44450" bIns="44450"/>
          <a:lstStyle/>
          <a:p>
            <a:r>
              <a:t>Concerned with </a:t>
            </a:r>
            <a:r>
              <a:rPr>
                <a:solidFill>
                  <a:srgbClr val="FF0000"/>
                </a:solidFill>
              </a:rPr>
              <a:t>demonstrating that the requirements define the system that the customer really wants</a:t>
            </a:r>
            <a:r>
              <a:t>.</a:t>
            </a:r>
          </a:p>
          <a:p>
            <a:r>
              <a:t>Requirements error costs are high so validation is very important</a:t>
            </a:r>
          </a:p>
          <a:p>
            <a:pPr marL="742950" lvl="1" indent="-285750">
              <a:spcBef>
                <a:spcPts val="300"/>
              </a:spcBef>
              <a:defRPr sz="2000"/>
            </a:pPr>
            <a:r>
              <a:t>Fixing a requirements error after delivery may cost up to 100 times the cost of fixing an implementation error.</a:t>
            </a:r>
          </a:p>
        </p:txBody>
      </p:sp>
      <p:sp>
        <p:nvSpPr>
          <p:cNvPr id="232"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pic>
        <p:nvPicPr>
          <p:cNvPr id="23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950583" y="472336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36" name="Rectangle 2"/>
          <p:cNvSpPr txBox="1">
            <a:spLocks noGrp="1"/>
          </p:cNvSpPr>
          <p:nvPr>
            <p:ph type="title"/>
          </p:nvPr>
        </p:nvSpPr>
        <p:spPr>
          <a:xfrm>
            <a:off x="457199" y="274638"/>
            <a:ext cx="7293234" cy="1143001"/>
          </a:xfrm>
          <a:prstGeom prst="rect">
            <a:avLst/>
          </a:prstGeom>
        </p:spPr>
        <p:txBody>
          <a:bodyPr lIns="44450" tIns="44450" rIns="44450" bIns="44450"/>
          <a:lstStyle/>
          <a:p>
            <a:r>
              <a:t>Requirements checking</a:t>
            </a:r>
          </a:p>
        </p:txBody>
      </p:sp>
      <p:sp>
        <p:nvSpPr>
          <p:cNvPr id="237" name="Rectangle 3"/>
          <p:cNvSpPr txBox="1">
            <a:spLocks noGrp="1"/>
          </p:cNvSpPr>
          <p:nvPr>
            <p:ph type="body" idx="1"/>
          </p:nvPr>
        </p:nvSpPr>
        <p:spPr>
          <a:xfrm>
            <a:off x="457200" y="1600200"/>
            <a:ext cx="8229600" cy="4525963"/>
          </a:xfrm>
          <a:prstGeom prst="rect">
            <a:avLst/>
          </a:prstGeom>
        </p:spPr>
        <p:txBody>
          <a:bodyPr lIns="44450" tIns="44450" rIns="44450" bIns="44450"/>
          <a:lstStyle/>
          <a:p>
            <a:pPr>
              <a:defRPr>
                <a:solidFill>
                  <a:srgbClr val="FF0000"/>
                </a:solidFill>
              </a:defRPr>
            </a:pPr>
            <a:r>
              <a:t>Validity</a:t>
            </a:r>
            <a:r>
              <a:rPr>
                <a:solidFill>
                  <a:srgbClr val="46424D"/>
                </a:solidFill>
              </a:rPr>
              <a:t>. Does the system provide the functions which best support the customer’s needs?</a:t>
            </a:r>
          </a:p>
          <a:p>
            <a:pPr>
              <a:defRPr>
                <a:solidFill>
                  <a:srgbClr val="FF0000"/>
                </a:solidFill>
              </a:defRPr>
            </a:pPr>
            <a:r>
              <a:t>Consistency</a:t>
            </a:r>
            <a:r>
              <a:rPr>
                <a:solidFill>
                  <a:srgbClr val="46424D"/>
                </a:solidFill>
              </a:rPr>
              <a:t>. Are there any requirements conflicts?</a:t>
            </a:r>
          </a:p>
          <a:p>
            <a:pPr>
              <a:defRPr>
                <a:solidFill>
                  <a:srgbClr val="FF0000"/>
                </a:solidFill>
              </a:defRPr>
            </a:pPr>
            <a:r>
              <a:t>Completeness</a:t>
            </a:r>
            <a:r>
              <a:rPr>
                <a:solidFill>
                  <a:srgbClr val="46424D"/>
                </a:solidFill>
              </a:rPr>
              <a:t>. Are all functions required by the customer included?</a:t>
            </a:r>
          </a:p>
          <a:p>
            <a:pPr>
              <a:defRPr>
                <a:solidFill>
                  <a:srgbClr val="FF0000"/>
                </a:solidFill>
              </a:defRPr>
            </a:pPr>
            <a:r>
              <a:t>Realism</a:t>
            </a:r>
            <a:r>
              <a:rPr>
                <a:solidFill>
                  <a:srgbClr val="46424D"/>
                </a:solidFill>
              </a:rPr>
              <a:t>. Can the requirements be implemented given available budget and technology</a:t>
            </a:r>
          </a:p>
          <a:p>
            <a:pPr>
              <a:defRPr>
                <a:solidFill>
                  <a:srgbClr val="FF0000"/>
                </a:solidFill>
              </a:defRPr>
            </a:pPr>
            <a:r>
              <a:t>Verifiability</a:t>
            </a:r>
            <a:r>
              <a:rPr>
                <a:solidFill>
                  <a:srgbClr val="46424D"/>
                </a:solidFill>
              </a:rPr>
              <a:t>. Can the requirements be checked?</a:t>
            </a:r>
          </a:p>
        </p:txBody>
      </p:sp>
      <p:sp>
        <p:nvSpPr>
          <p:cNvPr id="238"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pic>
        <p:nvPicPr>
          <p:cNvPr id="23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482105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42" name="Rectangle 2"/>
          <p:cNvSpPr txBox="1">
            <a:spLocks noGrp="1"/>
          </p:cNvSpPr>
          <p:nvPr>
            <p:ph type="title"/>
          </p:nvPr>
        </p:nvSpPr>
        <p:spPr>
          <a:xfrm>
            <a:off x="381000" y="266700"/>
            <a:ext cx="8305800" cy="1104900"/>
          </a:xfrm>
          <a:prstGeom prst="rect">
            <a:avLst/>
          </a:prstGeom>
        </p:spPr>
        <p:txBody>
          <a:bodyPr/>
          <a:lstStyle/>
          <a:p>
            <a:r>
              <a:t>Requirements validation techniques</a:t>
            </a:r>
          </a:p>
        </p:txBody>
      </p:sp>
      <p:sp>
        <p:nvSpPr>
          <p:cNvPr id="243" name="Rectangle 3"/>
          <p:cNvSpPr txBox="1">
            <a:spLocks noGrp="1"/>
          </p:cNvSpPr>
          <p:nvPr>
            <p:ph type="body" idx="1"/>
          </p:nvPr>
        </p:nvSpPr>
        <p:spPr>
          <a:xfrm>
            <a:off x="457200" y="1600200"/>
            <a:ext cx="8229600" cy="4525963"/>
          </a:xfrm>
          <a:prstGeom prst="rect">
            <a:avLst/>
          </a:prstGeom>
        </p:spPr>
        <p:txBody>
          <a:bodyPr/>
          <a:lstStyle/>
          <a:p>
            <a:pPr>
              <a:lnSpc>
                <a:spcPct val="90000"/>
              </a:lnSpc>
            </a:pPr>
            <a:r>
              <a:rPr dirty="0">
                <a:solidFill>
                  <a:srgbClr val="FF0000"/>
                </a:solidFill>
              </a:rPr>
              <a:t>Requirements reviews</a:t>
            </a:r>
          </a:p>
          <a:p>
            <a:pPr marL="742950" lvl="1" indent="-285750">
              <a:lnSpc>
                <a:spcPct val="90000"/>
              </a:lnSpc>
              <a:spcBef>
                <a:spcPts val="300"/>
              </a:spcBef>
              <a:defRPr sz="2000"/>
            </a:pPr>
            <a:r>
              <a:rPr dirty="0"/>
              <a:t>Systematic manual analysis of the requirements.</a:t>
            </a:r>
          </a:p>
          <a:p>
            <a:pPr>
              <a:lnSpc>
                <a:spcPct val="90000"/>
              </a:lnSpc>
            </a:pPr>
            <a:r>
              <a:rPr dirty="0">
                <a:solidFill>
                  <a:srgbClr val="FF0000"/>
                </a:solidFill>
              </a:rPr>
              <a:t>Prototyping</a:t>
            </a:r>
          </a:p>
          <a:p>
            <a:pPr marL="742950" lvl="1" indent="-285750">
              <a:lnSpc>
                <a:spcPct val="90000"/>
              </a:lnSpc>
              <a:spcBef>
                <a:spcPts val="300"/>
              </a:spcBef>
              <a:defRPr sz="2000"/>
            </a:pPr>
            <a:r>
              <a:rPr dirty="0"/>
              <a:t>Using an executable model of the system to check requirements. Covered in Chapter 2.</a:t>
            </a:r>
          </a:p>
          <a:p>
            <a:pPr>
              <a:lnSpc>
                <a:spcPct val="90000"/>
              </a:lnSpc>
            </a:pPr>
            <a:r>
              <a:rPr dirty="0">
                <a:solidFill>
                  <a:srgbClr val="FF0000"/>
                </a:solidFill>
              </a:rPr>
              <a:t>Test-case generation</a:t>
            </a:r>
          </a:p>
          <a:p>
            <a:pPr marL="742950" lvl="1" indent="-285750">
              <a:lnSpc>
                <a:spcPct val="90000"/>
              </a:lnSpc>
              <a:spcBef>
                <a:spcPts val="300"/>
              </a:spcBef>
              <a:defRPr sz="2000"/>
            </a:pPr>
            <a:r>
              <a:rPr dirty="0"/>
              <a:t>Developing tests for requirements to check testability.</a:t>
            </a:r>
          </a:p>
        </p:txBody>
      </p:sp>
      <p:sp>
        <p:nvSpPr>
          <p:cNvPr id="244"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26</a:t>
            </a:fld>
            <a:endParaRPr/>
          </a:p>
        </p:txBody>
      </p:sp>
      <p:pic>
        <p:nvPicPr>
          <p:cNvPr id="24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415914" y="46145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58" name="Rectangle 2"/>
          <p:cNvSpPr txBox="1">
            <a:spLocks noGrp="1"/>
          </p:cNvSpPr>
          <p:nvPr>
            <p:ph type="title"/>
          </p:nvPr>
        </p:nvSpPr>
        <p:spPr>
          <a:xfrm>
            <a:off x="457199" y="274638"/>
            <a:ext cx="7293234" cy="1143001"/>
          </a:xfrm>
          <a:prstGeom prst="rect">
            <a:avLst/>
          </a:prstGeom>
        </p:spPr>
        <p:txBody>
          <a:bodyPr/>
          <a:lstStyle/>
          <a:p>
            <a:r>
              <a:t>Requirements management</a:t>
            </a:r>
          </a:p>
        </p:txBody>
      </p:sp>
      <p:sp>
        <p:nvSpPr>
          <p:cNvPr id="259" name="Rectangle 3"/>
          <p:cNvSpPr txBox="1">
            <a:spLocks noGrp="1"/>
          </p:cNvSpPr>
          <p:nvPr>
            <p:ph type="body" idx="1"/>
          </p:nvPr>
        </p:nvSpPr>
        <p:spPr>
          <a:xfrm>
            <a:off x="457200" y="1600200"/>
            <a:ext cx="8229600" cy="4525963"/>
          </a:xfrm>
          <a:prstGeom prst="rect">
            <a:avLst/>
          </a:prstGeom>
        </p:spPr>
        <p:txBody>
          <a:bodyPr/>
          <a:lstStyle/>
          <a:p>
            <a:r>
              <a:t>Requirements management is the process of </a:t>
            </a:r>
            <a:r>
              <a:rPr>
                <a:solidFill>
                  <a:srgbClr val="FF0000"/>
                </a:solidFill>
              </a:rPr>
              <a:t>managing changing requirements </a:t>
            </a:r>
            <a:r>
              <a:t>during the requirements engineering process and system development.</a:t>
            </a:r>
          </a:p>
          <a:p>
            <a:r>
              <a:t>New requirements emerge as a system is being developed and after it has gone into use.</a:t>
            </a:r>
          </a:p>
          <a:p>
            <a:r>
              <a:t>You need to </a:t>
            </a:r>
            <a:r>
              <a:rPr>
                <a:solidFill>
                  <a:srgbClr val="FF0000"/>
                </a:solidFill>
              </a:rPr>
              <a:t>keep track of individual requirements and maintain links between dependent requirements </a:t>
            </a:r>
            <a:r>
              <a:t>so that you can assess the impact of requirements changes. You need to establish a formal process for making change proposals and linking these to system requirements. </a:t>
            </a:r>
          </a:p>
        </p:txBody>
      </p:sp>
      <p:sp>
        <p:nvSpPr>
          <p:cNvPr id="260"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pic>
        <p:nvPicPr>
          <p:cNvPr id="26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1"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1"/>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64" name="Title 1"/>
          <p:cNvSpPr txBox="1">
            <a:spLocks noGrp="1"/>
          </p:cNvSpPr>
          <p:nvPr>
            <p:ph type="title"/>
          </p:nvPr>
        </p:nvSpPr>
        <p:spPr>
          <a:xfrm>
            <a:off x="457199" y="274638"/>
            <a:ext cx="7293234" cy="1143001"/>
          </a:xfrm>
          <a:prstGeom prst="rect">
            <a:avLst/>
          </a:prstGeom>
        </p:spPr>
        <p:txBody>
          <a:bodyPr/>
          <a:lstStyle/>
          <a:p>
            <a:r>
              <a:rPr lang="en-US" altLang="zh-CN" dirty="0" smtClean="0"/>
              <a:t>R</a:t>
            </a:r>
            <a:r>
              <a:rPr dirty="0" smtClean="0"/>
              <a:t>equirements</a:t>
            </a:r>
            <a:r>
              <a:rPr lang="en-US" dirty="0" smtClean="0"/>
              <a:t> </a:t>
            </a:r>
            <a:r>
              <a:rPr lang="en-US" altLang="zh-CN" dirty="0" smtClean="0"/>
              <a:t>change</a:t>
            </a:r>
            <a:endParaRPr dirty="0"/>
          </a:p>
        </p:txBody>
      </p:sp>
      <p:sp>
        <p:nvSpPr>
          <p:cNvPr id="265" name="Content Placeholder 2"/>
          <p:cNvSpPr txBox="1">
            <a:spLocks noGrp="1"/>
          </p:cNvSpPr>
          <p:nvPr>
            <p:ph type="body" idx="1"/>
          </p:nvPr>
        </p:nvSpPr>
        <p:spPr>
          <a:xfrm>
            <a:off x="457200" y="1600200"/>
            <a:ext cx="8229600" cy="4525963"/>
          </a:xfrm>
          <a:prstGeom prst="rect">
            <a:avLst/>
          </a:prstGeom>
        </p:spPr>
        <p:txBody>
          <a:bodyPr>
            <a:normAutofit lnSpcReduction="10000"/>
          </a:bodyPr>
          <a:lstStyle/>
          <a:p>
            <a:r>
              <a:rPr dirty="0"/>
              <a:t>The business and technical environment of the system always changes after installation. </a:t>
            </a:r>
          </a:p>
          <a:p>
            <a:pPr marL="742950" lvl="1" indent="-285750">
              <a:spcBef>
                <a:spcPts val="300"/>
              </a:spcBef>
              <a:defRPr sz="2000"/>
            </a:pPr>
            <a:r>
              <a:rPr dirty="0"/>
              <a:t>New hardware may be introduced, it may be necessary to interface the system with other systems, business priorities may change (with consequent changes in the system support required), and new legislation and regulations may be introduced that the system must necessarily abide by. </a:t>
            </a:r>
          </a:p>
          <a:p>
            <a:r>
              <a:rPr dirty="0"/>
              <a:t>The people who pay for a system and the users of that system are rarely the same people. </a:t>
            </a:r>
          </a:p>
          <a:p>
            <a:pPr marL="742950" lvl="1" indent="-285750">
              <a:spcBef>
                <a:spcPts val="300"/>
              </a:spcBef>
              <a:defRPr sz="2000"/>
            </a:pPr>
            <a:r>
              <a:rPr dirty="0"/>
              <a:t>System customers impose requirements because of organizational and budgetary constraints. These may conflict with end-user requirements and, after delivery, new features may have to be added for user support if the system is to meet its goals.</a:t>
            </a:r>
          </a:p>
        </p:txBody>
      </p:sp>
      <p:sp>
        <p:nvSpPr>
          <p:cNvPr id="26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spTree>
  </p:cSld>
  <p:clrMapOvr>
    <a:masterClrMapping/>
  </p:clrMapOvr>
  <p:transition xmlns:p14="http://schemas.microsoft.com/office/powerpoint/2010/mai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69" name="Title 1"/>
          <p:cNvSpPr txBox="1">
            <a:spLocks noGrp="1"/>
          </p:cNvSpPr>
          <p:nvPr>
            <p:ph type="title"/>
          </p:nvPr>
        </p:nvSpPr>
        <p:spPr>
          <a:xfrm>
            <a:off x="457199" y="274638"/>
            <a:ext cx="7293234" cy="1143001"/>
          </a:xfrm>
          <a:prstGeom prst="rect">
            <a:avLst/>
          </a:prstGeom>
        </p:spPr>
        <p:txBody>
          <a:bodyPr/>
          <a:lstStyle/>
          <a:p>
            <a:r>
              <a:rPr lang="en-US" altLang="zh-CN" dirty="0"/>
              <a:t>Requirements change</a:t>
            </a:r>
            <a:endParaRPr dirty="0"/>
          </a:p>
        </p:txBody>
      </p:sp>
      <p:sp>
        <p:nvSpPr>
          <p:cNvPr id="270" name="Content Placeholder 2"/>
          <p:cNvSpPr txBox="1">
            <a:spLocks noGrp="1"/>
          </p:cNvSpPr>
          <p:nvPr>
            <p:ph type="body" idx="1"/>
          </p:nvPr>
        </p:nvSpPr>
        <p:spPr>
          <a:xfrm>
            <a:off x="457200" y="1600200"/>
            <a:ext cx="8229600" cy="4525963"/>
          </a:xfrm>
          <a:prstGeom prst="rect">
            <a:avLst/>
          </a:prstGeom>
        </p:spPr>
        <p:txBody>
          <a:bodyPr/>
          <a:lstStyle>
            <a:lvl2pPr marL="742950" indent="-285750">
              <a:spcBef>
                <a:spcPts val="300"/>
              </a:spcBef>
              <a:defRPr sz="2000"/>
            </a:lvl2pPr>
          </a:lstStyle>
          <a:p>
            <a:r>
              <a:t>Large systems usually have a diverse user community, with many users having different requirements and priorities that may be conflicting or contradictory. </a:t>
            </a:r>
          </a:p>
          <a:p>
            <a:pPr lvl="1"/>
            <a:r>
              <a:t>The final system requirements are inevitably a compromise between them and, with experience, it is often discovered that the balance of support given to different users has to be changed.</a:t>
            </a:r>
          </a:p>
        </p:txBody>
      </p:sp>
      <p:sp>
        <p:nvSpPr>
          <p:cNvPr id="27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09" name="Title 1"/>
          <p:cNvSpPr txBox="1">
            <a:spLocks noGrp="1"/>
          </p:cNvSpPr>
          <p:nvPr>
            <p:ph type="title"/>
          </p:nvPr>
        </p:nvSpPr>
        <p:spPr>
          <a:xfrm>
            <a:off x="457199" y="274638"/>
            <a:ext cx="7293234" cy="1143001"/>
          </a:xfrm>
          <a:prstGeom prst="rect">
            <a:avLst/>
          </a:prstGeom>
        </p:spPr>
        <p:txBody>
          <a:bodyPr/>
          <a:lstStyle/>
          <a:p>
            <a:r>
              <a:t>Scenario for collecting medical history in MHC-PMS </a:t>
            </a:r>
          </a:p>
        </p:txBody>
      </p:sp>
      <p:pic>
        <p:nvPicPr>
          <p:cNvPr id="110" name="Object 2" descr="Object 2"/>
          <p:cNvPicPr>
            <a:picLocks noChangeAspect="1"/>
          </p:cNvPicPr>
          <p:nvPr/>
        </p:nvPicPr>
        <p:blipFill>
          <a:blip r:embed="rId4">
            <a:extLst/>
          </a:blip>
          <a:stretch>
            <a:fillRect/>
          </a:stretch>
        </p:blipFill>
        <p:spPr>
          <a:xfrm>
            <a:off x="304800" y="1776411"/>
            <a:ext cx="8534400" cy="4319589"/>
          </a:xfrm>
          <a:prstGeom prst="rect">
            <a:avLst/>
          </a:prstGeom>
          <a:ln w="12700">
            <a:miter lim="400000"/>
          </a:ln>
        </p:spPr>
      </p:pic>
      <p:sp>
        <p:nvSpPr>
          <p:cNvPr id="111"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pic>
        <p:nvPicPr>
          <p:cNvPr id="11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807327" fill="hold"/>
                                        <p:tgtEl>
                                          <p:spTgt spid="1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74" name="Title 1"/>
          <p:cNvSpPr txBox="1">
            <a:spLocks noGrp="1"/>
          </p:cNvSpPr>
          <p:nvPr>
            <p:ph type="title"/>
          </p:nvPr>
        </p:nvSpPr>
        <p:spPr>
          <a:xfrm>
            <a:off x="457199" y="274638"/>
            <a:ext cx="7293234" cy="1143001"/>
          </a:xfrm>
          <a:prstGeom prst="rect">
            <a:avLst/>
          </a:prstGeom>
        </p:spPr>
        <p:txBody>
          <a:bodyPr/>
          <a:lstStyle/>
          <a:p>
            <a:r>
              <a:t>Requirements evolution </a:t>
            </a:r>
          </a:p>
        </p:txBody>
      </p:sp>
      <p:pic>
        <p:nvPicPr>
          <p:cNvPr id="275" name="Picture 3" descr="Picture 3"/>
          <p:cNvPicPr>
            <a:picLocks noChangeAspect="1"/>
          </p:cNvPicPr>
          <p:nvPr/>
        </p:nvPicPr>
        <p:blipFill>
          <a:blip r:embed="rId2">
            <a:extLst/>
          </a:blip>
          <a:stretch>
            <a:fillRect/>
          </a:stretch>
        </p:blipFill>
        <p:spPr>
          <a:xfrm>
            <a:off x="2133600" y="2514600"/>
            <a:ext cx="5005917" cy="2514600"/>
          </a:xfrm>
          <a:prstGeom prst="rect">
            <a:avLst/>
          </a:prstGeom>
          <a:ln w="12700">
            <a:miter lim="400000"/>
          </a:ln>
        </p:spPr>
      </p:pic>
      <p:sp>
        <p:nvSpPr>
          <p:cNvPr id="27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spTree>
  </p:cSld>
  <p:clrMapOvr>
    <a:masterClrMapping/>
  </p:clrMapOvr>
  <p:transition xmlns:p14="http://schemas.microsoft.com/office/powerpoint/2010/mai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79" name="Title 1"/>
          <p:cNvSpPr txBox="1">
            <a:spLocks noGrp="1"/>
          </p:cNvSpPr>
          <p:nvPr>
            <p:ph type="title"/>
          </p:nvPr>
        </p:nvSpPr>
        <p:spPr>
          <a:xfrm>
            <a:off x="457199" y="274638"/>
            <a:ext cx="7293234" cy="1143001"/>
          </a:xfrm>
          <a:prstGeom prst="rect">
            <a:avLst/>
          </a:prstGeom>
        </p:spPr>
        <p:txBody>
          <a:bodyPr/>
          <a:lstStyle/>
          <a:p>
            <a:r>
              <a:t>Requirements management planning</a:t>
            </a:r>
          </a:p>
        </p:txBody>
      </p:sp>
      <p:sp>
        <p:nvSpPr>
          <p:cNvPr id="280" name="Content Placeholder 2"/>
          <p:cNvSpPr txBox="1">
            <a:spLocks noGrp="1"/>
          </p:cNvSpPr>
          <p:nvPr>
            <p:ph type="body" idx="1"/>
          </p:nvPr>
        </p:nvSpPr>
        <p:spPr>
          <a:xfrm>
            <a:off x="304800" y="1524000"/>
            <a:ext cx="8686800" cy="4525963"/>
          </a:xfrm>
          <a:prstGeom prst="rect">
            <a:avLst/>
          </a:prstGeom>
        </p:spPr>
        <p:txBody>
          <a:bodyPr/>
          <a:lstStyle/>
          <a:p>
            <a:pPr marL="332613" indent="-332613" defTabSz="443484">
              <a:spcBef>
                <a:spcPts val="500"/>
              </a:spcBef>
              <a:defRPr sz="2328"/>
            </a:pPr>
            <a:r>
              <a:t>Establishes the level of requirements management detail that is required.</a:t>
            </a:r>
          </a:p>
          <a:p>
            <a:pPr marL="332613" indent="-332613" defTabSz="443484">
              <a:spcBef>
                <a:spcPts val="500"/>
              </a:spcBef>
              <a:defRPr sz="2328"/>
            </a:pPr>
            <a:r>
              <a:t>Requirements management decisions:</a:t>
            </a:r>
          </a:p>
          <a:p>
            <a:pPr marL="720661" lvl="1" indent="-277177" defTabSz="443484">
              <a:spcBef>
                <a:spcPts val="200"/>
              </a:spcBef>
              <a:defRPr sz="1940" i="1">
                <a:solidFill>
                  <a:srgbClr val="FF0000"/>
                </a:solidFill>
              </a:defRPr>
            </a:pPr>
            <a:r>
              <a:t>Requirements identification</a:t>
            </a:r>
            <a:r>
              <a:rPr i="0"/>
              <a:t> </a:t>
            </a:r>
            <a:r>
              <a:rPr i="0">
                <a:solidFill>
                  <a:srgbClr val="46424D"/>
                </a:solidFill>
              </a:rPr>
              <a:t>Each requirement must be uniquely identified so that it can be cross-referenced with other requirements. </a:t>
            </a:r>
          </a:p>
          <a:p>
            <a:pPr marL="720661" lvl="1" indent="-277177" defTabSz="443484">
              <a:spcBef>
                <a:spcPts val="200"/>
              </a:spcBef>
              <a:defRPr sz="1940" i="1">
                <a:solidFill>
                  <a:srgbClr val="FF0000"/>
                </a:solidFill>
              </a:defRPr>
            </a:pPr>
            <a:r>
              <a:t>A change management process</a:t>
            </a:r>
            <a:r>
              <a:rPr i="0"/>
              <a:t> </a:t>
            </a:r>
            <a:r>
              <a:rPr i="0">
                <a:solidFill>
                  <a:srgbClr val="46424D"/>
                </a:solidFill>
              </a:rPr>
              <a:t>This is the set of activities that assess the impact and cost of changes. I discuss this process in more detail in the following section.</a:t>
            </a:r>
          </a:p>
          <a:p>
            <a:pPr marL="720661" lvl="1" indent="-277177" defTabSz="443484">
              <a:spcBef>
                <a:spcPts val="200"/>
              </a:spcBef>
              <a:defRPr sz="1940" i="1">
                <a:solidFill>
                  <a:srgbClr val="FF0000"/>
                </a:solidFill>
              </a:defRPr>
            </a:pPr>
            <a:r>
              <a:t>Traceability policies</a:t>
            </a:r>
            <a:r>
              <a:rPr i="0"/>
              <a:t> </a:t>
            </a:r>
            <a:r>
              <a:rPr i="0">
                <a:solidFill>
                  <a:srgbClr val="46424D"/>
                </a:solidFill>
              </a:rPr>
              <a:t>These policies define the relationships between each requirement and between the requirements and the system design that should be recorded. </a:t>
            </a:r>
          </a:p>
          <a:p>
            <a:pPr marL="720661" lvl="1" indent="-277177" defTabSz="443484">
              <a:spcBef>
                <a:spcPts val="200"/>
              </a:spcBef>
              <a:defRPr sz="1940" i="1">
                <a:solidFill>
                  <a:srgbClr val="FF0000"/>
                </a:solidFill>
              </a:defRPr>
            </a:pPr>
            <a:r>
              <a:t>Tool support</a:t>
            </a:r>
            <a:r>
              <a:rPr i="0"/>
              <a:t> </a:t>
            </a:r>
            <a:r>
              <a:rPr i="0">
                <a:solidFill>
                  <a:srgbClr val="46424D"/>
                </a:solidFill>
              </a:rPr>
              <a:t>Tools that may be used range from specialist requirements management systems to spreadsheets and simple database systems.</a:t>
            </a:r>
          </a:p>
        </p:txBody>
      </p:sp>
      <p:sp>
        <p:nvSpPr>
          <p:cNvPr id="28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31</a:t>
            </a:fld>
            <a:endParaRPr/>
          </a:p>
        </p:txBody>
      </p:sp>
    </p:spTree>
  </p:cSld>
  <p:clrMapOvr>
    <a:masterClrMapping/>
  </p:clrMapOvr>
  <p:transition xmlns:p14="http://schemas.microsoft.com/office/powerpoint/2010/mai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84" name="Title 1"/>
          <p:cNvSpPr txBox="1">
            <a:spLocks noGrp="1"/>
          </p:cNvSpPr>
          <p:nvPr>
            <p:ph type="title"/>
          </p:nvPr>
        </p:nvSpPr>
        <p:spPr>
          <a:xfrm>
            <a:off x="457199" y="274638"/>
            <a:ext cx="7293234" cy="1143001"/>
          </a:xfrm>
          <a:prstGeom prst="rect">
            <a:avLst/>
          </a:prstGeom>
        </p:spPr>
        <p:txBody>
          <a:bodyPr/>
          <a:lstStyle/>
          <a:p>
            <a:r>
              <a:t>Requirements change management</a:t>
            </a:r>
          </a:p>
        </p:txBody>
      </p:sp>
      <p:sp>
        <p:nvSpPr>
          <p:cNvPr id="285" name="Content Placeholder 2"/>
          <p:cNvSpPr txBox="1">
            <a:spLocks noGrp="1"/>
          </p:cNvSpPr>
          <p:nvPr>
            <p:ph type="body" idx="1"/>
          </p:nvPr>
        </p:nvSpPr>
        <p:spPr>
          <a:xfrm>
            <a:off x="457200" y="1600200"/>
            <a:ext cx="8229600" cy="4525963"/>
          </a:xfrm>
          <a:prstGeom prst="rect">
            <a:avLst/>
          </a:prstGeom>
        </p:spPr>
        <p:txBody>
          <a:bodyPr/>
          <a:lstStyle/>
          <a:p>
            <a:pPr marL="329184" indent="-329184" defTabSz="438911">
              <a:spcBef>
                <a:spcPts val="500"/>
              </a:spcBef>
              <a:defRPr sz="2304"/>
            </a:pPr>
            <a:r>
              <a:t>Deciding if a requirements change should be accepted</a:t>
            </a:r>
          </a:p>
          <a:p>
            <a:pPr marL="713231" lvl="1" indent="-274320" defTabSz="438911">
              <a:spcBef>
                <a:spcPts val="200"/>
              </a:spcBef>
              <a:defRPr sz="1919" i="1">
                <a:solidFill>
                  <a:srgbClr val="FF0000"/>
                </a:solidFill>
              </a:defRPr>
            </a:pPr>
            <a:r>
              <a:t>Problem analysis and change specification</a:t>
            </a:r>
            <a:r>
              <a:rPr i="0"/>
              <a:t> </a:t>
            </a:r>
          </a:p>
          <a:p>
            <a:pPr marL="1097280" lvl="2" indent="-219455" defTabSz="438911">
              <a:spcBef>
                <a:spcPts val="400"/>
              </a:spcBef>
              <a:buFont typeface="Arial"/>
              <a:defRPr sz="1727"/>
            </a:pPr>
            <a:r>
              <a:t>During this stage, the problem or the change proposal is analyzed to check that it is valid. This analysis is fed back to the change requestor who may respond with a more specific requirements change proposal, or decide to withdraw the request.</a:t>
            </a:r>
          </a:p>
          <a:p>
            <a:pPr marL="713231" lvl="1" indent="-274320" defTabSz="438911">
              <a:spcBef>
                <a:spcPts val="200"/>
              </a:spcBef>
              <a:defRPr sz="1919" i="1">
                <a:solidFill>
                  <a:srgbClr val="FF0000"/>
                </a:solidFill>
              </a:defRPr>
            </a:pPr>
            <a:r>
              <a:t>Change analysis and costing</a:t>
            </a:r>
            <a:r>
              <a:rPr i="0"/>
              <a:t> </a:t>
            </a:r>
          </a:p>
          <a:p>
            <a:pPr marL="1097280" lvl="2" indent="-219455" defTabSz="438911">
              <a:spcBef>
                <a:spcPts val="400"/>
              </a:spcBef>
              <a:buFont typeface="Arial"/>
              <a:defRPr sz="1727"/>
            </a:pPr>
            <a:r>
              <a:t>The effect of the proposed change is assessed using traceability information and general knowledge of the system requirements. Once this analysis is completed, a decision is made whether or not to proceed with the requirements change.</a:t>
            </a:r>
          </a:p>
          <a:p>
            <a:pPr marL="713231" lvl="1" indent="-274320" defTabSz="438911">
              <a:spcBef>
                <a:spcPts val="200"/>
              </a:spcBef>
              <a:defRPr sz="1919">
                <a:solidFill>
                  <a:srgbClr val="FF0000"/>
                </a:solidFill>
              </a:defRPr>
            </a:pPr>
            <a:r>
              <a:t>Change implementation</a:t>
            </a:r>
            <a:r>
              <a:rPr>
                <a:solidFill>
                  <a:srgbClr val="46424D"/>
                </a:solidFill>
              </a:rPr>
              <a:t> </a:t>
            </a:r>
          </a:p>
          <a:p>
            <a:pPr marL="1097280" lvl="2" indent="-219455" defTabSz="438911">
              <a:spcBef>
                <a:spcPts val="400"/>
              </a:spcBef>
              <a:buFont typeface="Arial"/>
              <a:defRPr sz="1727"/>
            </a:pPr>
            <a:r>
              <a:t>The requirements document and, where necessary, the system design and implementation, are modified. Ideally, the document should be organized so that changes can be easily implemented.</a:t>
            </a:r>
          </a:p>
        </p:txBody>
      </p:sp>
      <p:sp>
        <p:nvSpPr>
          <p:cNvPr id="28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32</a:t>
            </a:fld>
            <a:endParaRPr/>
          </a:p>
        </p:txBody>
      </p:sp>
    </p:spTree>
  </p:cSld>
  <p:clrMapOvr>
    <a:masterClrMapping/>
  </p:clrMapOvr>
  <p:transition xmlns:p14="http://schemas.microsoft.com/office/powerpoint/2010/mai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89" name="Title 1"/>
          <p:cNvSpPr txBox="1">
            <a:spLocks noGrp="1"/>
          </p:cNvSpPr>
          <p:nvPr>
            <p:ph type="title"/>
          </p:nvPr>
        </p:nvSpPr>
        <p:spPr>
          <a:xfrm>
            <a:off x="457199" y="274638"/>
            <a:ext cx="7293234" cy="1143001"/>
          </a:xfrm>
          <a:prstGeom prst="rect">
            <a:avLst/>
          </a:prstGeom>
        </p:spPr>
        <p:txBody>
          <a:bodyPr/>
          <a:lstStyle/>
          <a:p>
            <a:r>
              <a:t>Requirements change management </a:t>
            </a:r>
          </a:p>
        </p:txBody>
      </p:sp>
      <p:pic>
        <p:nvPicPr>
          <p:cNvPr id="290" name="Picture 3" descr="Picture 3"/>
          <p:cNvPicPr>
            <a:picLocks noChangeAspect="1"/>
          </p:cNvPicPr>
          <p:nvPr/>
        </p:nvPicPr>
        <p:blipFill>
          <a:blip r:embed="rId2">
            <a:extLst/>
          </a:blip>
          <a:stretch>
            <a:fillRect/>
          </a:stretch>
        </p:blipFill>
        <p:spPr>
          <a:xfrm>
            <a:off x="228600" y="3136900"/>
            <a:ext cx="8661952" cy="1054100"/>
          </a:xfrm>
          <a:prstGeom prst="rect">
            <a:avLst/>
          </a:prstGeom>
          <a:ln w="12700">
            <a:miter lim="400000"/>
          </a:ln>
        </p:spPr>
      </p:pic>
      <p:sp>
        <p:nvSpPr>
          <p:cNvPr id="29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33</a:t>
            </a:fld>
            <a:endParaRPr/>
          </a:p>
        </p:txBody>
      </p:sp>
    </p:spTree>
  </p:cSld>
  <p:clrMapOvr>
    <a:masterClrMapping/>
  </p:clrMapOvr>
  <p:transition xmlns:p14="http://schemas.microsoft.com/office/powerpoint/2010/mai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94"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95" name="Content Placeholder 2"/>
          <p:cNvSpPr txBox="1">
            <a:spLocks noGrp="1"/>
          </p:cNvSpPr>
          <p:nvPr>
            <p:ph type="body" idx="1"/>
          </p:nvPr>
        </p:nvSpPr>
        <p:spPr>
          <a:xfrm>
            <a:off x="457200" y="1600200"/>
            <a:ext cx="8229600" cy="4525963"/>
          </a:xfrm>
          <a:prstGeom prst="rect">
            <a:avLst/>
          </a:prstGeom>
        </p:spPr>
        <p:txBody>
          <a:bodyPr/>
          <a:lstStyle/>
          <a:p>
            <a:r>
              <a:t>Requirements for a software system set out what the system should do and define constraints on its operation and implementation.</a:t>
            </a:r>
          </a:p>
          <a:p>
            <a:r>
              <a:t>Functional requirements are statements of the services that the system must provide or are descriptions of how some computations must be carried out. </a:t>
            </a:r>
          </a:p>
          <a:p>
            <a:r>
              <a:t>Non-functional requirements often constrain the system being developed and the development process being used. </a:t>
            </a:r>
          </a:p>
          <a:p>
            <a:r>
              <a:t>They often relate to the emergent properties of the system and therefore apply to the system as a whole.</a:t>
            </a:r>
          </a:p>
        </p:txBody>
      </p:sp>
      <p:sp>
        <p:nvSpPr>
          <p:cNvPr id="296"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pic>
        <p:nvPicPr>
          <p:cNvPr id="29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269518" y="584041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300"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301" name="Content Placeholder 2"/>
          <p:cNvSpPr txBox="1">
            <a:spLocks noGrp="1"/>
          </p:cNvSpPr>
          <p:nvPr>
            <p:ph type="body" idx="1"/>
          </p:nvPr>
        </p:nvSpPr>
        <p:spPr>
          <a:xfrm>
            <a:off x="457200" y="1600200"/>
            <a:ext cx="8382000" cy="4525963"/>
          </a:xfrm>
          <a:prstGeom prst="rect">
            <a:avLst/>
          </a:prstGeom>
        </p:spPr>
        <p:txBody>
          <a:bodyPr>
            <a:normAutofit lnSpcReduction="10000"/>
          </a:bodyPr>
          <a:lstStyle/>
          <a:p>
            <a:r>
              <a:t>The software requirements document is an agreed statement of the system requirements. It should be organized so that both system customers and software developers can use it.</a:t>
            </a:r>
          </a:p>
          <a:p>
            <a:r>
              <a:t>The requirements engineering process is an iterative process including requirements elicitation, specification and validation.</a:t>
            </a:r>
          </a:p>
          <a:p>
            <a:r>
              <a:t>Requirements elicitation and analysis is an iterative process that can be represented as a spiral of activities – requirements discovery, requirements classification and organization, requirements negotiation and requirements documentation. </a:t>
            </a:r>
          </a:p>
        </p:txBody>
      </p:sp>
      <p:sp>
        <p:nvSpPr>
          <p:cNvPr id="30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35</a:t>
            </a:fld>
            <a:endParaRPr/>
          </a:p>
        </p:txBody>
      </p:sp>
    </p:spTree>
  </p:cSld>
  <p:clrMapOvr>
    <a:masterClrMapping/>
  </p:clrMapOvr>
  <p:transition xmlns:p14="http://schemas.microsoft.com/office/powerpoint/2010/mai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305"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306" name="Content Placeholder 2"/>
          <p:cNvSpPr txBox="1">
            <a:spLocks noGrp="1"/>
          </p:cNvSpPr>
          <p:nvPr>
            <p:ph type="body" idx="1"/>
          </p:nvPr>
        </p:nvSpPr>
        <p:spPr>
          <a:xfrm>
            <a:off x="457200" y="1600200"/>
            <a:ext cx="8229600" cy="4525963"/>
          </a:xfrm>
          <a:prstGeom prst="rect">
            <a:avLst/>
          </a:prstGeom>
        </p:spPr>
        <p:txBody>
          <a:bodyPr/>
          <a:lstStyle/>
          <a:p>
            <a:r>
              <a:t>You can use a range of techniques for requirements elicitation including interviews, scenarios, use-cases and ethnography.</a:t>
            </a:r>
          </a:p>
          <a:p>
            <a:r>
              <a:t>Requirements validation is the process of checking the requirements for validity, consistency, completeness, realism and verifiability. </a:t>
            </a:r>
          </a:p>
          <a:p>
            <a:r>
              <a:t>Business, organizational and technical changes inevitably lead to changes to the requirements for a software system. Requirements management is the process of managing and controlling these changes.</a:t>
            </a:r>
          </a:p>
        </p:txBody>
      </p:sp>
      <p:sp>
        <p:nvSpPr>
          <p:cNvPr id="30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36</a:t>
            </a:fld>
            <a:endParaRPr/>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15" name="Title 1"/>
          <p:cNvSpPr txBox="1">
            <a:spLocks noGrp="1"/>
          </p:cNvSpPr>
          <p:nvPr>
            <p:ph type="title"/>
          </p:nvPr>
        </p:nvSpPr>
        <p:spPr>
          <a:xfrm>
            <a:off x="457199" y="274638"/>
            <a:ext cx="7293234" cy="1143001"/>
          </a:xfrm>
          <a:prstGeom prst="rect">
            <a:avLst/>
          </a:prstGeom>
        </p:spPr>
        <p:txBody>
          <a:bodyPr/>
          <a:lstStyle/>
          <a:p>
            <a:r>
              <a:t>Requirements specification</a:t>
            </a:r>
          </a:p>
        </p:txBody>
      </p:sp>
      <p:sp>
        <p:nvSpPr>
          <p:cNvPr id="116" name="Content Placeholder 2"/>
          <p:cNvSpPr txBox="1">
            <a:spLocks noGrp="1"/>
          </p:cNvSpPr>
          <p:nvPr>
            <p:ph type="body" idx="1"/>
          </p:nvPr>
        </p:nvSpPr>
        <p:spPr>
          <a:xfrm>
            <a:off x="457200" y="1600200"/>
            <a:ext cx="8229600" cy="4525963"/>
          </a:xfrm>
          <a:prstGeom prst="rect">
            <a:avLst/>
          </a:prstGeom>
        </p:spPr>
        <p:txBody>
          <a:bodyPr/>
          <a:lstStyle/>
          <a:p>
            <a:r>
              <a:t>The process of </a:t>
            </a:r>
            <a:r>
              <a:rPr>
                <a:solidFill>
                  <a:srgbClr val="FF0000"/>
                </a:solidFill>
              </a:rPr>
              <a:t>writing down the user and system requirements in a requirements document.</a:t>
            </a:r>
          </a:p>
          <a:p>
            <a:r>
              <a:t>User requirements have to be understandable by end-users and customers who do not have a technical background.</a:t>
            </a:r>
          </a:p>
          <a:p>
            <a:r>
              <a:t>System requirements are more detailed requirements and may include more technical information.</a:t>
            </a:r>
          </a:p>
          <a:p>
            <a:r>
              <a:t>The requirements may be part of a contract for the system development</a:t>
            </a:r>
          </a:p>
          <a:p>
            <a:pPr marL="742950" lvl="1" indent="-285750">
              <a:spcBef>
                <a:spcPts val="300"/>
              </a:spcBef>
              <a:defRPr sz="2000"/>
            </a:pPr>
            <a:r>
              <a:t>It is therefore important that these are as complete as possible.</a:t>
            </a:r>
          </a:p>
        </p:txBody>
      </p:sp>
      <p:sp>
        <p:nvSpPr>
          <p:cNvPr id="117"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pic>
        <p:nvPicPr>
          <p:cNvPr id="11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1432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21" name="Title 1"/>
          <p:cNvSpPr txBox="1">
            <a:spLocks noGrp="1"/>
          </p:cNvSpPr>
          <p:nvPr>
            <p:ph type="title"/>
          </p:nvPr>
        </p:nvSpPr>
        <p:spPr>
          <a:xfrm>
            <a:off x="457199" y="274638"/>
            <a:ext cx="7293234" cy="1143001"/>
          </a:xfrm>
          <a:prstGeom prst="rect">
            <a:avLst/>
          </a:prstGeom>
        </p:spPr>
        <p:txBody>
          <a:bodyPr/>
          <a:lstStyle/>
          <a:p>
            <a:r>
              <a:t>Ways of writing a system requirements specification </a:t>
            </a:r>
          </a:p>
        </p:txBody>
      </p:sp>
      <p:graphicFrame>
        <p:nvGraphicFramePr>
          <p:cNvPr id="122" name="Table 4"/>
          <p:cNvGraphicFramePr/>
          <p:nvPr/>
        </p:nvGraphicFramePr>
        <p:xfrm>
          <a:off x="685800" y="1595478"/>
          <a:ext cx="7924800" cy="4584234"/>
        </p:xfrm>
        <a:graphic>
          <a:graphicData uri="http://schemas.openxmlformats.org/drawingml/2006/table">
            <a:tbl>
              <a:tblPr>
                <a:tableStyleId>{4C3C2611-4C71-4FC5-86AE-919BDF0F9419}</a:tableStyleId>
              </a:tblPr>
              <a:tblGrid>
                <a:gridCol w="1733550"/>
                <a:gridCol w="6191250"/>
              </a:tblGrid>
              <a:tr h="370268">
                <a:tc>
                  <a:txBody>
                    <a:bodyPr/>
                    <a:lstStyle/>
                    <a:p>
                      <a:pPr algn="l">
                        <a:defRPr sz="1800"/>
                      </a:pPr>
                      <a:r>
                        <a:rPr sz="1400" b="1">
                          <a:latin typeface="Arial"/>
                          <a:ea typeface="Arial"/>
                          <a:cs typeface="Arial"/>
                          <a:sym typeface="Arial"/>
                        </a:rPr>
                        <a:t>Notation</a:t>
                      </a:r>
                    </a:p>
                  </a:txBody>
                  <a:tcPr marL="73025" marR="73025" marT="73025" marB="73025"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c>
                  <a:txBody>
                    <a:bodyPr/>
                    <a:lstStyle/>
                    <a:p>
                      <a:pPr algn="just">
                        <a:defRPr sz="1800"/>
                      </a:pPr>
                      <a:r>
                        <a:rPr sz="1400" b="1">
                          <a:latin typeface="Arial"/>
                          <a:ea typeface="Arial"/>
                          <a:cs typeface="Arial"/>
                          <a:sym typeface="Arial"/>
                        </a:rPr>
                        <a:t>Description</a:t>
                      </a:r>
                    </a:p>
                  </a:txBody>
                  <a:tcPr marL="73025" marR="73025" marT="73025" marB="73025"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r>
              <a:tr h="627845">
                <a:tc>
                  <a:txBody>
                    <a:bodyPr/>
                    <a:lstStyle/>
                    <a:p>
                      <a:pPr algn="just">
                        <a:defRPr sz="1800"/>
                      </a:pPr>
                      <a:r>
                        <a:rPr sz="1400" b="1">
                          <a:latin typeface="Arial"/>
                          <a:ea typeface="Arial"/>
                          <a:cs typeface="Arial"/>
                          <a:sym typeface="Arial"/>
                        </a:rPr>
                        <a:t>Natural language</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c>
                  <a:txBody>
                    <a:bodyPr/>
                    <a:lstStyle/>
                    <a:p>
                      <a:pPr algn="just">
                        <a:defRPr sz="1800"/>
                      </a:pPr>
                      <a:r>
                        <a:rPr sz="1400">
                          <a:latin typeface="Arial"/>
                          <a:ea typeface="Arial"/>
                          <a:cs typeface="Arial"/>
                          <a:sym typeface="Arial"/>
                        </a:rPr>
                        <a:t>The requirements are written using numbered sentences in natural language. Each sentence should express one requirement.</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r>
              <a:tr h="627845">
                <a:tc>
                  <a:txBody>
                    <a:bodyPr/>
                    <a:lstStyle/>
                    <a:p>
                      <a:pPr algn="just">
                        <a:defRPr sz="1800"/>
                      </a:pPr>
                      <a:r>
                        <a:rPr sz="1400">
                          <a:latin typeface="Arial"/>
                          <a:ea typeface="Arial"/>
                          <a:cs typeface="Arial"/>
                          <a:sym typeface="Arial"/>
                        </a:rPr>
                        <a:t>Structured natural language </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400">
                          <a:latin typeface="Arial"/>
                          <a:ea typeface="Arial"/>
                          <a:cs typeface="Arial"/>
                          <a:sym typeface="Arial"/>
                        </a:rPr>
                        <a:t>The requirements are written in natural language on a standard form or template. Each field provides information about an aspect of the requirement.</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982014">
                <a:tc>
                  <a:txBody>
                    <a:bodyPr/>
                    <a:lstStyle/>
                    <a:p>
                      <a:pPr algn="just">
                        <a:defRPr sz="1800"/>
                      </a:pPr>
                      <a:r>
                        <a:rPr sz="1400">
                          <a:latin typeface="Arial"/>
                          <a:ea typeface="Arial"/>
                          <a:cs typeface="Arial"/>
                          <a:sym typeface="Arial"/>
                        </a:rPr>
                        <a:t>Design description languages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400">
                          <a:latin typeface="Arial"/>
                          <a:ea typeface="Arial"/>
                          <a:cs typeface="Arial"/>
                          <a:sym typeface="Arial"/>
                        </a:rPr>
                        <a:t>This approach uses a language like a programming language, but with more abstract features to specify the requirements by defining an operational model of the system. This approach is now rarely used although it can be useful for interface specifications.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r h="627845">
                <a:tc>
                  <a:txBody>
                    <a:bodyPr/>
                    <a:lstStyle/>
                    <a:p>
                      <a:pPr algn="just">
                        <a:defRPr sz="1800"/>
                      </a:pPr>
                      <a:r>
                        <a:rPr sz="1400">
                          <a:latin typeface="Arial"/>
                          <a:ea typeface="Arial"/>
                          <a:cs typeface="Arial"/>
                          <a:sym typeface="Arial"/>
                        </a:rPr>
                        <a:t>Graphical notations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400">
                          <a:latin typeface="Arial"/>
                          <a:ea typeface="Arial"/>
                          <a:cs typeface="Arial"/>
                          <a:sym typeface="Arial"/>
                        </a:rPr>
                        <a:t>Graphical models, supplemented by text annotations, are used to define the functional requirements for the system; UML use case and sequence diagrams are commonly used.</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1336183">
                <a:tc>
                  <a:txBody>
                    <a:bodyPr/>
                    <a:lstStyle/>
                    <a:p>
                      <a:pPr algn="just">
                        <a:defRPr sz="1800"/>
                      </a:pPr>
                      <a:r>
                        <a:rPr sz="1400">
                          <a:latin typeface="Arial"/>
                          <a:ea typeface="Arial"/>
                          <a:cs typeface="Arial"/>
                          <a:sym typeface="Arial"/>
                        </a:rPr>
                        <a:t>Mathematical specifications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400">
                          <a:latin typeface="Arial"/>
                          <a:ea typeface="Arial"/>
                          <a:cs typeface="Arial"/>
                          <a:sym typeface="Arial"/>
                        </a:rPr>
                        <a:t>These notations are based on mathematical concepts such as finite-state machines or sets. Although these unambiguous specifications can reduce the ambiguity in a requirements document, most customers don’t understand a formal specification. They cannot check that it represents what they want and are reluctant to accept it as a system contract</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bl>
          </a:graphicData>
        </a:graphic>
      </p:graphicFrame>
      <p:sp>
        <p:nvSpPr>
          <p:cNvPr id="12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pic>
        <p:nvPicPr>
          <p:cNvPr id="12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42791" y="572466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Rectangle 2"/>
          <p:cNvSpPr txBox="1">
            <a:spLocks noGrp="1"/>
          </p:cNvSpPr>
          <p:nvPr>
            <p:ph type="title"/>
          </p:nvPr>
        </p:nvSpPr>
        <p:spPr>
          <a:xfrm>
            <a:off x="457199" y="274638"/>
            <a:ext cx="7293234" cy="1143001"/>
          </a:xfrm>
          <a:prstGeom prst="rect">
            <a:avLst/>
          </a:prstGeom>
        </p:spPr>
        <p:txBody>
          <a:bodyPr/>
          <a:lstStyle/>
          <a:p>
            <a:r>
              <a:t>Requirements and design</a:t>
            </a:r>
          </a:p>
        </p:txBody>
      </p:sp>
      <p:sp>
        <p:nvSpPr>
          <p:cNvPr id="127" name="Rectangle 3"/>
          <p:cNvSpPr txBox="1">
            <a:spLocks noGrp="1"/>
          </p:cNvSpPr>
          <p:nvPr>
            <p:ph type="body" idx="1"/>
          </p:nvPr>
        </p:nvSpPr>
        <p:spPr>
          <a:xfrm>
            <a:off x="457200" y="1600200"/>
            <a:ext cx="8229600" cy="4525963"/>
          </a:xfrm>
          <a:prstGeom prst="rect">
            <a:avLst/>
          </a:prstGeom>
        </p:spPr>
        <p:txBody>
          <a:bodyPr/>
          <a:lstStyle/>
          <a:p>
            <a:pPr>
              <a:lnSpc>
                <a:spcPct val="90000"/>
              </a:lnSpc>
            </a:pPr>
            <a:r>
              <a:t>In principle, requirements should state what the system should do and the design should describe how it does this.</a:t>
            </a:r>
          </a:p>
          <a:p>
            <a:pPr>
              <a:lnSpc>
                <a:spcPct val="90000"/>
              </a:lnSpc>
              <a:defRPr>
                <a:solidFill>
                  <a:srgbClr val="FF0000"/>
                </a:solidFill>
              </a:defRPr>
            </a:pPr>
            <a:r>
              <a:t>In practice, requirements and design are inseparable</a:t>
            </a:r>
          </a:p>
          <a:p>
            <a:pPr marL="742950" lvl="1" indent="-285750">
              <a:lnSpc>
                <a:spcPct val="90000"/>
              </a:lnSpc>
              <a:spcBef>
                <a:spcPts val="300"/>
              </a:spcBef>
              <a:defRPr sz="2000"/>
            </a:pPr>
            <a:r>
              <a:t>A system architecture may be designed to structure the requirements;</a:t>
            </a:r>
          </a:p>
          <a:p>
            <a:pPr marL="742950" lvl="1" indent="-285750">
              <a:lnSpc>
                <a:spcPct val="90000"/>
              </a:lnSpc>
              <a:spcBef>
                <a:spcPts val="300"/>
              </a:spcBef>
              <a:defRPr sz="2000"/>
            </a:pPr>
            <a:r>
              <a:t>The system may inter-operate with other systems that generate design requirements;</a:t>
            </a:r>
          </a:p>
          <a:p>
            <a:pPr marL="742950" lvl="1" indent="-285750">
              <a:lnSpc>
                <a:spcPct val="90000"/>
              </a:lnSpc>
              <a:spcBef>
                <a:spcPts val="300"/>
              </a:spcBef>
              <a:defRPr sz="2000"/>
            </a:pPr>
            <a:r>
              <a:t>The use of a specific architecture to satisfy non-functional requirements may be a domain requirement.</a:t>
            </a:r>
            <a:endParaRPr sz="1800"/>
          </a:p>
          <a:p>
            <a:pPr marL="742950" lvl="1" indent="-285750">
              <a:lnSpc>
                <a:spcPct val="90000"/>
              </a:lnSpc>
              <a:spcBef>
                <a:spcPts val="300"/>
              </a:spcBef>
              <a:defRPr sz="1800"/>
            </a:pPr>
            <a:r>
              <a:t>This may be the consequence of a regulatory requirement.</a:t>
            </a:r>
          </a:p>
        </p:txBody>
      </p:sp>
    </p:spTree>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30" name="Title 1"/>
          <p:cNvSpPr txBox="1">
            <a:spLocks noGrp="1"/>
          </p:cNvSpPr>
          <p:nvPr>
            <p:ph type="title"/>
          </p:nvPr>
        </p:nvSpPr>
        <p:spPr>
          <a:xfrm>
            <a:off x="457199" y="274638"/>
            <a:ext cx="7293234" cy="1143001"/>
          </a:xfrm>
          <a:prstGeom prst="rect">
            <a:avLst/>
          </a:prstGeom>
        </p:spPr>
        <p:txBody>
          <a:bodyPr/>
          <a:lstStyle/>
          <a:p>
            <a:r>
              <a:t>Natural language specification</a:t>
            </a:r>
          </a:p>
        </p:txBody>
      </p:sp>
      <p:sp>
        <p:nvSpPr>
          <p:cNvPr id="131" name="Content Placeholder 2"/>
          <p:cNvSpPr txBox="1">
            <a:spLocks noGrp="1"/>
          </p:cNvSpPr>
          <p:nvPr>
            <p:ph type="body" idx="1"/>
          </p:nvPr>
        </p:nvSpPr>
        <p:spPr>
          <a:xfrm>
            <a:off x="457200" y="1600200"/>
            <a:ext cx="8229600" cy="4525963"/>
          </a:xfrm>
          <a:prstGeom prst="rect">
            <a:avLst/>
          </a:prstGeom>
        </p:spPr>
        <p:txBody>
          <a:bodyPr/>
          <a:lstStyle/>
          <a:p>
            <a:r>
              <a:rPr dirty="0"/>
              <a:t>Requirements are written as natural language sentences supplemented by diagrams and tables.</a:t>
            </a:r>
          </a:p>
          <a:p>
            <a:r>
              <a:rPr dirty="0"/>
              <a:t>Used for writing requirements because it is expressive, </a:t>
            </a:r>
            <a:r>
              <a:rPr dirty="0">
                <a:solidFill>
                  <a:srgbClr val="FF0000"/>
                </a:solidFill>
              </a:rPr>
              <a:t>intuitive and universal.</a:t>
            </a:r>
            <a:r>
              <a:rPr dirty="0"/>
              <a:t> This means that the requirements  can be understood by users and customers.</a:t>
            </a:r>
          </a:p>
        </p:txBody>
      </p:sp>
      <p:sp>
        <p:nvSpPr>
          <p:cNvPr id="132"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13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0005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2"/>
          <p:cNvSpPr txBox="1">
            <a:spLocks noGrp="1"/>
          </p:cNvSpPr>
          <p:nvPr>
            <p:ph type="title"/>
          </p:nvPr>
        </p:nvSpPr>
        <p:spPr>
          <a:xfrm>
            <a:off x="381000" y="266700"/>
            <a:ext cx="8229600" cy="1104900"/>
          </a:xfrm>
          <a:prstGeom prst="rect">
            <a:avLst/>
          </a:prstGeom>
        </p:spPr>
        <p:txBody>
          <a:bodyPr/>
          <a:lstStyle/>
          <a:p>
            <a:r>
              <a:t>Guidelines for writing requirements</a:t>
            </a:r>
          </a:p>
        </p:txBody>
      </p:sp>
      <p:sp>
        <p:nvSpPr>
          <p:cNvPr id="136" name="Rectangle 3"/>
          <p:cNvSpPr txBox="1">
            <a:spLocks noGrp="1"/>
          </p:cNvSpPr>
          <p:nvPr>
            <p:ph type="body" idx="1"/>
          </p:nvPr>
        </p:nvSpPr>
        <p:spPr>
          <a:xfrm>
            <a:off x="457200" y="1600200"/>
            <a:ext cx="8229600" cy="4525963"/>
          </a:xfrm>
          <a:prstGeom prst="rect">
            <a:avLst/>
          </a:prstGeom>
        </p:spPr>
        <p:txBody>
          <a:bodyPr/>
          <a:lstStyle/>
          <a:p>
            <a:r>
              <a:t>Invent a standard format and use it for all requirements.</a:t>
            </a:r>
          </a:p>
          <a:p>
            <a:r>
              <a:t>Use language in a consistent way. Use shall for mandatory requirements, should for desirable requirements.</a:t>
            </a:r>
          </a:p>
          <a:p>
            <a:r>
              <a:t>Use text highlighting to identify key parts of the requirement.</a:t>
            </a:r>
          </a:p>
          <a:p>
            <a:r>
              <a:t>Avoid the use of computer jargon.</a:t>
            </a:r>
          </a:p>
          <a:p>
            <a:r>
              <a:t>Include an explanation (rationale) of why a requirement is necessary.</a:t>
            </a:r>
          </a:p>
        </p:txBody>
      </p:sp>
      <p:pic>
        <p:nvPicPr>
          <p:cNvPr id="13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351447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44" name="Title 1"/>
          <p:cNvSpPr txBox="1">
            <a:spLocks noGrp="1"/>
          </p:cNvSpPr>
          <p:nvPr>
            <p:ph type="title"/>
          </p:nvPr>
        </p:nvSpPr>
        <p:spPr>
          <a:xfrm>
            <a:off x="457199" y="274638"/>
            <a:ext cx="7293234" cy="1143001"/>
          </a:xfrm>
          <a:prstGeom prst="rect">
            <a:avLst/>
          </a:prstGeom>
        </p:spPr>
        <p:txBody>
          <a:bodyPr/>
          <a:lstStyle/>
          <a:p>
            <a:r>
              <a:t>Example requirements for the insulin pump software system </a:t>
            </a:r>
          </a:p>
        </p:txBody>
      </p:sp>
      <p:graphicFrame>
        <p:nvGraphicFramePr>
          <p:cNvPr id="145" name="Table 3"/>
          <p:cNvGraphicFramePr/>
          <p:nvPr>
            <p:extLst>
              <p:ext uri="{D42A27DB-BD31-4B8C-83A1-F6EECF244321}">
                <p14:modId xmlns:p14="http://schemas.microsoft.com/office/powerpoint/2010/main" val="295396653"/>
              </p:ext>
            </p:extLst>
          </p:nvPr>
        </p:nvGraphicFramePr>
        <p:xfrm>
          <a:off x="974444" y="1855681"/>
          <a:ext cx="6096000" cy="3108960"/>
        </p:xfrm>
        <a:graphic>
          <a:graphicData uri="http://schemas.openxmlformats.org/drawingml/2006/table">
            <a:tbl>
              <a:tblPr bandRow="1">
                <a:tableStyleId>{4C3C2611-4C71-4FC5-86AE-919BDF0F9419}</a:tableStyleId>
              </a:tblPr>
              <a:tblGrid>
                <a:gridCol w="6096000"/>
              </a:tblGrid>
              <a:tr h="370840">
                <a:tc>
                  <a:txBody>
                    <a:bodyPr/>
                    <a:lstStyle/>
                    <a:p>
                      <a:pPr algn="l">
                        <a:defRPr sz="1800"/>
                      </a:pPr>
                      <a:r>
                        <a:rPr dirty="0"/>
                        <a:t>3.2 The system shall measure the blood sugar and deliver insulin, if required, every 10 minutes.</a:t>
                      </a:r>
                      <a:r>
                        <a:rPr i="1" dirty="0">
                          <a:latin typeface="+mn-lt"/>
                          <a:ea typeface="+mn-ea"/>
                          <a:cs typeface="+mn-cs"/>
                          <a:sym typeface="Helvetica"/>
                        </a:rPr>
                        <a:t> (Changes in blood sugar are relatively slow so more frequent measurement is unnecessary; less frequent measurement could lead to unnecessarily high sugar levels.)</a:t>
                      </a:r>
                      <a:endParaRPr b="1" dirty="0">
                        <a:latin typeface="+mn-lt"/>
                        <a:ea typeface="+mn-ea"/>
                        <a:cs typeface="+mn-cs"/>
                        <a:sym typeface="Helvetica"/>
                      </a:endParaRPr>
                    </a:p>
                    <a:p>
                      <a:pPr algn="l">
                        <a:defRPr sz="1800"/>
                      </a:pPr>
                      <a:endParaRPr b="1" dirty="0">
                        <a:latin typeface="+mn-lt"/>
                        <a:ea typeface="+mn-ea"/>
                        <a:cs typeface="+mn-cs"/>
                        <a:sym typeface="Helvetica"/>
                      </a:endParaRPr>
                    </a:p>
                    <a:p>
                      <a:pPr algn="l">
                        <a:defRPr sz="1800"/>
                      </a:pPr>
                      <a:r>
                        <a:rPr dirty="0"/>
                        <a:t>3.6 The system shall run a self-test routine every minute with the conditions to be tested and the associated actions defined in Table 1.</a:t>
                      </a:r>
                      <a:r>
                        <a:rPr i="1" dirty="0">
                          <a:latin typeface="+mn-lt"/>
                          <a:ea typeface="+mn-ea"/>
                          <a:cs typeface="+mn-cs"/>
                          <a:sym typeface="Helvetica"/>
                        </a:rPr>
                        <a:t> (A self-test routine can discover hardware and software problems and alert the user to the fact the normal operation may be impossible.)</a:t>
                      </a:r>
                      <a:endParaRPr b="1" dirty="0">
                        <a:latin typeface="+mn-lt"/>
                        <a:ea typeface="+mn-ea"/>
                        <a:cs typeface="+mn-cs"/>
                        <a:sym typeface="Helvetica"/>
                      </a:endParaRPr>
                    </a:p>
                  </a:txBody>
                  <a:tcPr marL="45720" marR="45720" horzOverflow="overflow">
                    <a:solidFill>
                      <a:srgbClr val="E8ECF4"/>
                    </a:solidFill>
                  </a:tcPr>
                </a:tc>
              </a:tr>
            </a:tbl>
          </a:graphicData>
        </a:graphic>
      </p:graphicFrame>
      <p:sp>
        <p:nvSpPr>
          <p:cNvPr id="14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4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36069" y="53187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7"/>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TotalTime>
  <Words>2741</Words>
  <Application>Microsoft Macintosh PowerPoint</Application>
  <PresentationFormat>全屏显示(4:3)</PresentationFormat>
  <Paragraphs>244</Paragraphs>
  <Slides>36</Slides>
  <Notes>0</Notes>
  <HiddenSlides>0</HiddenSlides>
  <MMClips>27</MMClips>
  <ScaleCrop>false</ScaleCrop>
  <HeadingPairs>
    <vt:vector size="4" baseType="variant">
      <vt:variant>
        <vt:lpstr>主题</vt:lpstr>
      </vt:variant>
      <vt:variant>
        <vt:i4>1</vt:i4>
      </vt:variant>
      <vt:variant>
        <vt:lpstr>幻灯片标题</vt:lpstr>
      </vt:variant>
      <vt:variant>
        <vt:i4>36</vt:i4>
      </vt:variant>
    </vt:vector>
  </HeadingPairs>
  <TitlesOfParts>
    <vt:vector size="37" baseType="lpstr">
      <vt:lpstr>SE9</vt:lpstr>
      <vt:lpstr>Stories  and Scenarios</vt:lpstr>
      <vt:lpstr>Scenario for collecting medical history in MHC-PMS </vt:lpstr>
      <vt:lpstr>Scenario for collecting medical history in MHC-PMS </vt:lpstr>
      <vt:lpstr>Requirements specification</vt:lpstr>
      <vt:lpstr>Ways of writing a system requirements specification </vt:lpstr>
      <vt:lpstr>Requirements and design</vt:lpstr>
      <vt:lpstr>Natural language specification</vt:lpstr>
      <vt:lpstr>Guidelines for writing requirements</vt:lpstr>
      <vt:lpstr>Example requirements for the insulin pump software system </vt:lpstr>
      <vt:lpstr>Structured specifications</vt:lpstr>
      <vt:lpstr>Form-based specifications</vt:lpstr>
      <vt:lpstr>A structured specification of a requirement for an insulin pump </vt:lpstr>
      <vt:lpstr>A structured specification of a requirement for an insulin pump </vt:lpstr>
      <vt:lpstr>Tabular specification</vt:lpstr>
      <vt:lpstr>Tabular specification of computation for an insulin pump </vt:lpstr>
      <vt:lpstr>Use cases</vt:lpstr>
      <vt:lpstr>Use cases for the MHC-PMS </vt:lpstr>
      <vt:lpstr>The software requirements document</vt:lpstr>
      <vt:lpstr>Agile methods and requirements</vt:lpstr>
      <vt:lpstr>Users of a requirements document </vt:lpstr>
      <vt:lpstr>Requirements document variability</vt:lpstr>
      <vt:lpstr>The structure of a requirements document </vt:lpstr>
      <vt:lpstr>The structure of a requirements document </vt:lpstr>
      <vt:lpstr>Requirements validation</vt:lpstr>
      <vt:lpstr>Requirements checking</vt:lpstr>
      <vt:lpstr>Requirements validation techniques</vt:lpstr>
      <vt:lpstr>Requirements management</vt:lpstr>
      <vt:lpstr>Requirements change</vt:lpstr>
      <vt:lpstr>Requirements change</vt:lpstr>
      <vt:lpstr>Requirements evolution </vt:lpstr>
      <vt:lpstr>Requirements management planning</vt:lpstr>
      <vt:lpstr>Requirements change management</vt:lpstr>
      <vt:lpstr>Requirements change management </vt:lpstr>
      <vt:lpstr>Key points</vt:lpstr>
      <vt:lpstr>Key points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Stories  and Scenarios</dc:title>
  <cp:lastModifiedBy>wujhleo wu</cp:lastModifiedBy>
  <cp:revision>3</cp:revision>
  <dcterms:modified xsi:type="dcterms:W3CDTF">2020-03-07T01:26:31Z</dcterms:modified>
</cp:coreProperties>
</file>